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412" r:id="rId3"/>
    <p:sldId id="417" r:id="rId4"/>
    <p:sldId id="378" r:id="rId5"/>
    <p:sldId id="379" r:id="rId6"/>
    <p:sldId id="380" r:id="rId7"/>
    <p:sldId id="382" r:id="rId8"/>
    <p:sldId id="384" r:id="rId9"/>
    <p:sldId id="358" r:id="rId10"/>
    <p:sldId id="359" r:id="rId11"/>
    <p:sldId id="360" r:id="rId12"/>
    <p:sldId id="361" r:id="rId13"/>
    <p:sldId id="369" r:id="rId14"/>
    <p:sldId id="413" r:id="rId15"/>
    <p:sldId id="370" r:id="rId16"/>
    <p:sldId id="385" r:id="rId17"/>
    <p:sldId id="386" r:id="rId18"/>
    <p:sldId id="387" r:id="rId19"/>
    <p:sldId id="388" r:id="rId20"/>
    <p:sldId id="389" r:id="rId21"/>
    <p:sldId id="414" r:id="rId22"/>
    <p:sldId id="371" r:id="rId23"/>
    <p:sldId id="372" r:id="rId24"/>
    <p:sldId id="373" r:id="rId25"/>
    <p:sldId id="390" r:id="rId26"/>
    <p:sldId id="406" r:id="rId27"/>
    <p:sldId id="391" r:id="rId28"/>
    <p:sldId id="407" r:id="rId29"/>
    <p:sldId id="392" r:id="rId30"/>
    <p:sldId id="408" r:id="rId31"/>
    <p:sldId id="393" r:id="rId32"/>
    <p:sldId id="409" r:id="rId33"/>
    <p:sldId id="403" r:id="rId34"/>
    <p:sldId id="404" r:id="rId35"/>
    <p:sldId id="405" r:id="rId36"/>
    <p:sldId id="410" r:id="rId37"/>
    <p:sldId id="394" r:id="rId38"/>
    <p:sldId id="395" r:id="rId39"/>
    <p:sldId id="411" r:id="rId40"/>
    <p:sldId id="398" r:id="rId41"/>
    <p:sldId id="363" r:id="rId42"/>
    <p:sldId id="261" r:id="rId43"/>
  </p:sldIdLst>
  <p:sldSz cx="9144000" cy="6858000" type="screen4x3"/>
  <p:notesSz cx="6858000" cy="9144000"/>
  <p:defaultTextStyle>
    <a:defPPr>
      <a:defRPr lang="zh-CN"/>
    </a:defPPr>
    <a:lvl1pPr algn="l" rtl="0" fontAlgn="base">
      <a:spcBef>
        <a:spcPct val="0"/>
      </a:spcBef>
      <a:spcAft>
        <a:spcPct val="0"/>
      </a:spcAft>
      <a:defRPr sz="2000" kern="1200">
        <a:solidFill>
          <a:schemeClr val="tx1"/>
        </a:solidFill>
        <a:latin typeface="Arial" charset="0"/>
        <a:ea typeface="宋体" pitchFamily="2" charset="-122"/>
        <a:cs typeface="+mn-cs"/>
      </a:defRPr>
    </a:lvl1pPr>
    <a:lvl2pPr marL="457200" algn="l" rtl="0" fontAlgn="base">
      <a:spcBef>
        <a:spcPct val="0"/>
      </a:spcBef>
      <a:spcAft>
        <a:spcPct val="0"/>
      </a:spcAft>
      <a:defRPr sz="2000" kern="1200">
        <a:solidFill>
          <a:schemeClr val="tx1"/>
        </a:solidFill>
        <a:latin typeface="Arial" charset="0"/>
        <a:ea typeface="宋体" pitchFamily="2" charset="-122"/>
        <a:cs typeface="+mn-cs"/>
      </a:defRPr>
    </a:lvl2pPr>
    <a:lvl3pPr marL="914400" algn="l" rtl="0" fontAlgn="base">
      <a:spcBef>
        <a:spcPct val="0"/>
      </a:spcBef>
      <a:spcAft>
        <a:spcPct val="0"/>
      </a:spcAft>
      <a:defRPr sz="2000" kern="1200">
        <a:solidFill>
          <a:schemeClr val="tx1"/>
        </a:solidFill>
        <a:latin typeface="Arial" charset="0"/>
        <a:ea typeface="宋体" pitchFamily="2" charset="-122"/>
        <a:cs typeface="+mn-cs"/>
      </a:defRPr>
    </a:lvl3pPr>
    <a:lvl4pPr marL="1371600" algn="l" rtl="0" fontAlgn="base">
      <a:spcBef>
        <a:spcPct val="0"/>
      </a:spcBef>
      <a:spcAft>
        <a:spcPct val="0"/>
      </a:spcAft>
      <a:defRPr sz="2000" kern="1200">
        <a:solidFill>
          <a:schemeClr val="tx1"/>
        </a:solidFill>
        <a:latin typeface="Arial" charset="0"/>
        <a:ea typeface="宋体" pitchFamily="2" charset="-122"/>
        <a:cs typeface="+mn-cs"/>
      </a:defRPr>
    </a:lvl4pPr>
    <a:lvl5pPr marL="1828800" algn="l" rtl="0" fontAlgn="base">
      <a:spcBef>
        <a:spcPct val="0"/>
      </a:spcBef>
      <a:spcAft>
        <a:spcPct val="0"/>
      </a:spcAft>
      <a:defRPr sz="2000" kern="1200">
        <a:solidFill>
          <a:schemeClr val="tx1"/>
        </a:solidFill>
        <a:latin typeface="Arial" charset="0"/>
        <a:ea typeface="宋体" pitchFamily="2" charset="-122"/>
        <a:cs typeface="+mn-cs"/>
      </a:defRPr>
    </a:lvl5pPr>
    <a:lvl6pPr marL="2286000" algn="l" defTabSz="914400" rtl="0" eaLnBrk="1" latinLnBrk="0" hangingPunct="1">
      <a:defRPr sz="2000" kern="1200">
        <a:solidFill>
          <a:schemeClr val="tx1"/>
        </a:solidFill>
        <a:latin typeface="Arial" charset="0"/>
        <a:ea typeface="宋体" pitchFamily="2" charset="-122"/>
        <a:cs typeface="+mn-cs"/>
      </a:defRPr>
    </a:lvl6pPr>
    <a:lvl7pPr marL="2743200" algn="l" defTabSz="914400" rtl="0" eaLnBrk="1" latinLnBrk="0" hangingPunct="1">
      <a:defRPr sz="2000" kern="1200">
        <a:solidFill>
          <a:schemeClr val="tx1"/>
        </a:solidFill>
        <a:latin typeface="Arial" charset="0"/>
        <a:ea typeface="宋体" pitchFamily="2" charset="-122"/>
        <a:cs typeface="+mn-cs"/>
      </a:defRPr>
    </a:lvl7pPr>
    <a:lvl8pPr marL="3200400" algn="l" defTabSz="914400" rtl="0" eaLnBrk="1" latinLnBrk="0" hangingPunct="1">
      <a:defRPr sz="2000" kern="1200">
        <a:solidFill>
          <a:schemeClr val="tx1"/>
        </a:solidFill>
        <a:latin typeface="Arial" charset="0"/>
        <a:ea typeface="宋体" pitchFamily="2" charset="-122"/>
        <a:cs typeface="+mn-cs"/>
      </a:defRPr>
    </a:lvl8pPr>
    <a:lvl9pPr marL="3657600" algn="l" defTabSz="914400" rtl="0" eaLnBrk="1" latinLnBrk="0" hangingPunct="1">
      <a:defRPr sz="2000" kern="1200">
        <a:solidFill>
          <a:schemeClr val="tx1"/>
        </a:solidFill>
        <a:latin typeface="Arial"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00"/>
    <a:srgbClr val="FF6600"/>
    <a:srgbClr val="FFFF00"/>
    <a:srgbClr val="FF99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84" d="100"/>
          <a:sy n="84" d="100"/>
        </p:scale>
        <p:origin x="-1548" y="-78"/>
      </p:cViewPr>
      <p:guideLst>
        <p:guide orient="horz" pos="569"/>
        <p:guide pos="158"/>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latin typeface="Arial" pitchFamily="34" charset="0"/>
              </a:defRPr>
            </a:lvl1pPr>
          </a:lstStyle>
          <a:p>
            <a:pPr>
              <a:defRPr/>
            </a:pPr>
            <a:endParaRPr lang="zh-CN" altLang="en-US"/>
          </a:p>
        </p:txBody>
      </p:sp>
      <p:sp>
        <p:nvSpPr>
          <p:cNvPr id="205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atin typeface="Arial" pitchFamily="34" charset="0"/>
              </a:defRPr>
            </a:lvl1pPr>
          </a:lstStyle>
          <a:p>
            <a:pPr>
              <a:defRPr/>
            </a:pPr>
            <a:fld id="{6ABBB4F9-52EA-4185-9E67-0A9C93BBC492}" type="datetimeFigureOut">
              <a:rPr lang="zh-CN" altLang="en-US"/>
              <a:pPr>
                <a:defRPr/>
              </a:pPr>
              <a:t>2013/10/14</a:t>
            </a:fld>
            <a:endParaRPr lang="en-US"/>
          </a:p>
        </p:txBody>
      </p:sp>
      <p:sp>
        <p:nvSpPr>
          <p:cNvPr id="37892" name="Rectangle 4"/>
          <p:cNvSpPr>
            <a:spLocks noGrp="1" noRot="1" noChangeAspect="1" noChangeArrowheads="1"/>
          </p:cNvSpPr>
          <p:nvPr>
            <p:ph type="sldImg" idx="2"/>
          </p:nvPr>
        </p:nvSpPr>
        <p:spPr bwMode="auto">
          <a:xfrm>
            <a:off x="1143000" y="685800"/>
            <a:ext cx="4572000" cy="3429000"/>
          </a:xfrm>
          <a:prstGeom prst="rect">
            <a:avLst/>
          </a:prstGeom>
          <a:noFill/>
          <a:ln w="9525">
            <a:noFill/>
            <a:miter lim="800000"/>
            <a:headEnd/>
            <a:tailEnd/>
          </a:ln>
          <a:effectLst/>
        </p:spPr>
      </p:sp>
      <p:sp>
        <p:nvSpPr>
          <p:cNvPr id="2053" name="Rectangle 5"/>
          <p:cNvSpPr>
            <a:spLocks noGrp="1" noRot="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05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latin typeface="Arial" pitchFamily="34" charset="0"/>
              </a:defRPr>
            </a:lvl1pPr>
          </a:lstStyle>
          <a:p>
            <a:pPr>
              <a:defRPr/>
            </a:pPr>
            <a:endParaRPr lang="en-US"/>
          </a:p>
        </p:txBody>
      </p:sp>
      <p:sp>
        <p:nvSpPr>
          <p:cNvPr id="205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atin typeface="Arial" pitchFamily="34" charset="0"/>
              </a:defRPr>
            </a:lvl1pPr>
          </a:lstStyle>
          <a:p>
            <a:pPr>
              <a:defRPr/>
            </a:pPr>
            <a:fld id="{0CDD8920-0B60-4333-86F2-73DA850E45D4}" type="slidenum">
              <a:rPr lang="zh-CN" alt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98DC332-EF0A-4E59-8B90-FDA2D710AA3C}"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A49E6B5-30D7-43FD-B593-48C31AA188D7}"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4638" y="115888"/>
            <a:ext cx="2051050" cy="6121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68313" y="115888"/>
            <a:ext cx="6003925" cy="6121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67C3DFB-8A17-495A-AC26-F9EC76E73011}"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68313" y="115888"/>
            <a:ext cx="8207375" cy="64928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68313" y="1052513"/>
            <a:ext cx="4027487" cy="51847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052513"/>
            <a:ext cx="4027488" cy="25161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721100"/>
            <a:ext cx="4027488" cy="25161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8F204063-3FE1-4A92-8492-7E6BC35C5387}"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68313" y="115888"/>
            <a:ext cx="8207375" cy="64928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68313" y="1052513"/>
            <a:ext cx="4027487" cy="51847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052513"/>
            <a:ext cx="4027488" cy="51847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0E90954-CE80-4BA8-B7E9-799B57FDE860}"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68313" y="115888"/>
            <a:ext cx="8207375" cy="649287"/>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68313" y="1052513"/>
            <a:ext cx="4027487" cy="25161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052513"/>
            <a:ext cx="4027488" cy="25161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8313" y="3721100"/>
            <a:ext cx="4027487" cy="25161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8200" y="3721100"/>
            <a:ext cx="4027488" cy="25161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D92E7B90-1EB1-4CD0-86E9-D09D555E2DF9}"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1A9F13D-DA1F-45B9-BB0A-E1CFA0EC593B}"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129AD34-EABF-41F8-ADC9-65C6D6F2DFCA}"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1052513"/>
            <a:ext cx="4027487" cy="5184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052513"/>
            <a:ext cx="4027488" cy="5184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D895625-936F-449E-A2F6-4CB459C453CF}"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FF4E74D4-BBF1-4208-86FD-83E7F59CABCD}"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3BDFF7D2-768B-40C8-A0D4-7FC1867FB1AD}"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933969D5-646D-4D9F-8A54-7BD1889AC1F8}"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4373B32-092C-466B-9CAD-090720904A6A}"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B033857-1EE9-40F1-ACEE-3486146F897C}"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68313" y="115888"/>
            <a:ext cx="8207375" cy="649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smtClean="0"/>
              <a:t>文章标题华文细黑</a:t>
            </a:r>
            <a:r>
              <a:rPr lang="zh-CN" altLang="zh-CN" smtClean="0"/>
              <a:t>32</a:t>
            </a:r>
            <a:r>
              <a:rPr lang="zh-CN" smtClean="0"/>
              <a:t>号</a:t>
            </a:r>
          </a:p>
        </p:txBody>
      </p:sp>
      <p:sp>
        <p:nvSpPr>
          <p:cNvPr id="1027" name="Rectangle 3"/>
          <p:cNvSpPr>
            <a:spLocks noGrp="1" noChangeArrowheads="1"/>
          </p:cNvSpPr>
          <p:nvPr>
            <p:ph type="body" idx="1"/>
          </p:nvPr>
        </p:nvSpPr>
        <p:spPr bwMode="auto">
          <a:xfrm>
            <a:off x="468313" y="1052513"/>
            <a:ext cx="8207375" cy="51847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r>
              <a:rPr lang="zh-CN" altLang="zh-CN" smtClean="0"/>
              <a:t>(</a:t>
            </a:r>
            <a:r>
              <a:rPr lang="zh-CN" altLang="en-US" smtClean="0"/>
              <a:t>华文细黑</a:t>
            </a:r>
            <a:r>
              <a:rPr lang="zh-CN" altLang="zh-CN" smtClean="0"/>
              <a:t>28</a:t>
            </a:r>
            <a:r>
              <a:rPr lang="zh-CN" altLang="en-US" smtClean="0"/>
              <a:t>号</a:t>
            </a:r>
            <a:r>
              <a:rPr lang="zh-CN" altLang="zh-CN" smtClean="0"/>
              <a:t>)</a:t>
            </a:r>
          </a:p>
          <a:p>
            <a:pPr lvl="1"/>
            <a:r>
              <a:rPr lang="zh-CN" altLang="en-US" smtClean="0"/>
              <a:t>华文细黑</a:t>
            </a:r>
            <a:r>
              <a:rPr lang="zh-CN" altLang="zh-CN" smtClean="0"/>
              <a:t>24</a:t>
            </a:r>
            <a:r>
              <a:rPr lang="zh-CN" altLang="en-US" smtClean="0"/>
              <a:t>号</a:t>
            </a:r>
          </a:p>
          <a:p>
            <a:pPr lvl="2"/>
            <a:r>
              <a:rPr lang="zh-CN" altLang="en-US" smtClean="0"/>
              <a:t>花文细黑</a:t>
            </a:r>
            <a:r>
              <a:rPr lang="zh-CN" altLang="zh-CN" smtClean="0"/>
              <a:t>20</a:t>
            </a:r>
            <a:r>
              <a:rPr lang="zh-CN" altLang="en-US" smtClean="0"/>
              <a:t>号</a:t>
            </a:r>
          </a:p>
          <a:p>
            <a:pPr lvl="3"/>
            <a:r>
              <a:rPr lang="zh-CN" altLang="en-US" smtClean="0"/>
              <a:t>华文细黑</a:t>
            </a:r>
            <a:r>
              <a:rPr lang="zh-CN" altLang="zh-CN" smtClean="0"/>
              <a:t>20</a:t>
            </a:r>
            <a:r>
              <a:rPr lang="zh-CN" altLang="en-US" smtClean="0"/>
              <a:t>号</a:t>
            </a:r>
          </a:p>
          <a:p>
            <a:pPr lvl="4"/>
            <a:r>
              <a:rPr lang="zh-CN" altLang="en-US" smtClean="0"/>
              <a:t>华文细黑</a:t>
            </a:r>
            <a:r>
              <a:rPr lang="zh-CN" altLang="zh-CN" smtClean="0"/>
              <a:t>20</a:t>
            </a:r>
            <a:r>
              <a:rPr lang="zh-CN" altLang="en-US" smtClean="0"/>
              <a:t>号</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400">
                <a:latin typeface="Arial" pitchFamily="34" charset="0"/>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a:defRPr sz="1400">
                <a:latin typeface="Arial" pitchFamily="34"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400">
                <a:latin typeface="Arial" pitchFamily="34" charset="0"/>
              </a:defRPr>
            </a:lvl1pPr>
          </a:lstStyle>
          <a:p>
            <a:pPr>
              <a:defRPr/>
            </a:pPr>
            <a:fld id="{698614EA-C346-45C2-9A9B-633A324D64EC}"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61" r:id="rId2"/>
    <p:sldLayoutId id="2147483660" r:id="rId3"/>
    <p:sldLayoutId id="2147483659" r:id="rId4"/>
    <p:sldLayoutId id="2147483658" r:id="rId5"/>
    <p:sldLayoutId id="2147483657" r:id="rId6"/>
    <p:sldLayoutId id="2147483656" r:id="rId7"/>
    <p:sldLayoutId id="2147483655" r:id="rId8"/>
    <p:sldLayoutId id="2147483654" r:id="rId9"/>
    <p:sldLayoutId id="2147483653" r:id="rId10"/>
    <p:sldLayoutId id="2147483652" r:id="rId11"/>
    <p:sldLayoutId id="2147483651" r:id="rId12"/>
    <p:sldLayoutId id="2147483650" r:id="rId13"/>
    <p:sldLayoutId id="2147483649" r:id="rId14"/>
  </p:sldLayoutIdLst>
  <p:txStyles>
    <p:titleStyle>
      <a:lvl1pPr algn="l" rtl="0" eaLnBrk="0" fontAlgn="base" hangingPunct="0">
        <a:spcBef>
          <a:spcPct val="0"/>
        </a:spcBef>
        <a:spcAft>
          <a:spcPct val="0"/>
        </a:spcAft>
        <a:defRPr sz="3200" b="1">
          <a:solidFill>
            <a:schemeClr val="bg1"/>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chemeClr val="bg1"/>
          </a:solidFill>
          <a:effectLst>
            <a:outerShdw blurRad="38100" dist="38100" dir="2700000" algn="tl">
              <a:srgbClr val="C0C0C0"/>
            </a:outerShdw>
          </a:effectLst>
          <a:latin typeface="华文细黑" pitchFamily="2" charset="-122"/>
          <a:ea typeface="华文细黑" pitchFamily="2" charset="-122"/>
        </a:defRPr>
      </a:lvl2pPr>
      <a:lvl3pPr algn="l" rtl="0" eaLnBrk="0" fontAlgn="base" hangingPunct="0">
        <a:spcBef>
          <a:spcPct val="0"/>
        </a:spcBef>
        <a:spcAft>
          <a:spcPct val="0"/>
        </a:spcAft>
        <a:defRPr sz="3200" b="1">
          <a:solidFill>
            <a:schemeClr val="bg1"/>
          </a:solidFill>
          <a:effectLst>
            <a:outerShdw blurRad="38100" dist="38100" dir="2700000" algn="tl">
              <a:srgbClr val="C0C0C0"/>
            </a:outerShdw>
          </a:effectLst>
          <a:latin typeface="华文细黑" pitchFamily="2" charset="-122"/>
          <a:ea typeface="华文细黑" pitchFamily="2" charset="-122"/>
        </a:defRPr>
      </a:lvl3pPr>
      <a:lvl4pPr algn="l" rtl="0" eaLnBrk="0" fontAlgn="base" hangingPunct="0">
        <a:spcBef>
          <a:spcPct val="0"/>
        </a:spcBef>
        <a:spcAft>
          <a:spcPct val="0"/>
        </a:spcAft>
        <a:defRPr sz="3200" b="1">
          <a:solidFill>
            <a:schemeClr val="bg1"/>
          </a:solidFill>
          <a:effectLst>
            <a:outerShdw blurRad="38100" dist="38100" dir="2700000" algn="tl">
              <a:srgbClr val="C0C0C0"/>
            </a:outerShdw>
          </a:effectLst>
          <a:latin typeface="华文细黑" pitchFamily="2" charset="-122"/>
          <a:ea typeface="华文细黑" pitchFamily="2" charset="-122"/>
        </a:defRPr>
      </a:lvl4pPr>
      <a:lvl5pPr algn="l" rtl="0" eaLnBrk="0" fontAlgn="base" hangingPunct="0">
        <a:spcBef>
          <a:spcPct val="0"/>
        </a:spcBef>
        <a:spcAft>
          <a:spcPct val="0"/>
        </a:spcAft>
        <a:defRPr sz="3200" b="1">
          <a:solidFill>
            <a:schemeClr val="bg1"/>
          </a:solidFill>
          <a:effectLst>
            <a:outerShdw blurRad="38100" dist="38100" dir="2700000" algn="tl">
              <a:srgbClr val="C0C0C0"/>
            </a:outerShdw>
          </a:effectLst>
          <a:latin typeface="华文细黑" pitchFamily="2" charset="-122"/>
          <a:ea typeface="华文细黑" pitchFamily="2" charset="-122"/>
        </a:defRPr>
      </a:lvl5pPr>
      <a:lvl6pPr marL="457200" algn="l" rtl="0" eaLnBrk="0" fontAlgn="base" hangingPunct="0">
        <a:spcBef>
          <a:spcPct val="0"/>
        </a:spcBef>
        <a:spcAft>
          <a:spcPct val="0"/>
        </a:spcAft>
        <a:defRPr sz="3200" b="1">
          <a:solidFill>
            <a:schemeClr val="bg1"/>
          </a:solidFill>
          <a:effectLst>
            <a:outerShdw blurRad="38100" dist="38100" dir="2700000" algn="tl">
              <a:srgbClr val="C0C0C0"/>
            </a:outerShdw>
          </a:effectLst>
          <a:latin typeface="华文细黑" pitchFamily="2" charset="-122"/>
          <a:ea typeface="华文细黑" pitchFamily="2" charset="-122"/>
        </a:defRPr>
      </a:lvl6pPr>
      <a:lvl7pPr marL="914400" algn="l" rtl="0" eaLnBrk="0" fontAlgn="base" hangingPunct="0">
        <a:spcBef>
          <a:spcPct val="0"/>
        </a:spcBef>
        <a:spcAft>
          <a:spcPct val="0"/>
        </a:spcAft>
        <a:defRPr sz="3200" b="1">
          <a:solidFill>
            <a:schemeClr val="bg1"/>
          </a:solidFill>
          <a:effectLst>
            <a:outerShdw blurRad="38100" dist="38100" dir="2700000" algn="tl">
              <a:srgbClr val="C0C0C0"/>
            </a:outerShdw>
          </a:effectLst>
          <a:latin typeface="华文细黑" pitchFamily="2" charset="-122"/>
          <a:ea typeface="华文细黑" pitchFamily="2" charset="-122"/>
        </a:defRPr>
      </a:lvl7pPr>
      <a:lvl8pPr marL="1371600" algn="l" rtl="0" eaLnBrk="0" fontAlgn="base" hangingPunct="0">
        <a:spcBef>
          <a:spcPct val="0"/>
        </a:spcBef>
        <a:spcAft>
          <a:spcPct val="0"/>
        </a:spcAft>
        <a:defRPr sz="3200" b="1">
          <a:solidFill>
            <a:schemeClr val="bg1"/>
          </a:solidFill>
          <a:effectLst>
            <a:outerShdw blurRad="38100" dist="38100" dir="2700000" algn="tl">
              <a:srgbClr val="C0C0C0"/>
            </a:outerShdw>
          </a:effectLst>
          <a:latin typeface="华文细黑" pitchFamily="2" charset="-122"/>
          <a:ea typeface="华文细黑" pitchFamily="2" charset="-122"/>
        </a:defRPr>
      </a:lvl8pPr>
      <a:lvl9pPr marL="1828800" algn="l" rtl="0" eaLnBrk="0" fontAlgn="base" hangingPunct="0">
        <a:spcBef>
          <a:spcPct val="0"/>
        </a:spcBef>
        <a:spcAft>
          <a:spcPct val="0"/>
        </a:spcAft>
        <a:defRPr sz="3200" b="1">
          <a:solidFill>
            <a:schemeClr val="bg1"/>
          </a:solidFill>
          <a:effectLst>
            <a:outerShdw blurRad="38100" dist="38100" dir="2700000" algn="tl">
              <a:srgbClr val="C0C0C0"/>
            </a:outerShdw>
          </a:effectLst>
          <a:latin typeface="华文细黑" pitchFamily="2" charset="-122"/>
          <a:ea typeface="华文细黑" pitchFamily="2" charset="-122"/>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idx="4294967295"/>
          </p:nvPr>
        </p:nvSpPr>
        <p:spPr>
          <a:xfrm>
            <a:off x="1349375" y="4724400"/>
            <a:ext cx="6443663" cy="1441450"/>
          </a:xfrm>
        </p:spPr>
        <p:txBody>
          <a:bodyPr/>
          <a:lstStyle/>
          <a:p>
            <a:pPr algn="ctr" eaLnBrk="1" hangingPunct="1">
              <a:lnSpc>
                <a:spcPct val="140000"/>
              </a:lnSpc>
              <a:defRPr/>
            </a:pPr>
            <a:r>
              <a:rPr lang="zh-CN" altLang="en-US" sz="2400" b="0" dirty="0" smtClean="0">
                <a:solidFill>
                  <a:schemeClr val="tx1"/>
                </a:solidFill>
                <a:effectLst/>
                <a:latin typeface="微软雅黑" pitchFamily="34" charset="-122"/>
                <a:ea typeface="微软雅黑" pitchFamily="34" charset="-122"/>
              </a:rPr>
              <a:t>钟实</a:t>
            </a:r>
            <a:endParaRPr lang="en-US" sz="2400" b="0" dirty="0" smtClean="0">
              <a:solidFill>
                <a:schemeClr val="tx1"/>
              </a:solidFill>
              <a:effectLst/>
              <a:latin typeface="微软雅黑" pitchFamily="34" charset="-122"/>
              <a:ea typeface="微软雅黑" pitchFamily="34" charset="-122"/>
            </a:endParaRPr>
          </a:p>
        </p:txBody>
      </p:sp>
      <p:sp>
        <p:nvSpPr>
          <p:cNvPr id="2051" name="Rectangle 3"/>
          <p:cNvSpPr>
            <a:spLocks noGrp="1" noChangeArrowheads="1"/>
          </p:cNvSpPr>
          <p:nvPr>
            <p:ph type="subTitle" idx="4294967295"/>
          </p:nvPr>
        </p:nvSpPr>
        <p:spPr>
          <a:xfrm>
            <a:off x="538163" y="2336800"/>
            <a:ext cx="8135937" cy="2028825"/>
          </a:xfrm>
        </p:spPr>
        <p:txBody>
          <a:bodyPr/>
          <a:lstStyle/>
          <a:p>
            <a:pPr marL="0" indent="0" algn="ctr" eaLnBrk="1" hangingPunct="1">
              <a:buNone/>
            </a:pPr>
            <a:r>
              <a:rPr lang="en-US" altLang="zh-CN" b="1" dirty="0" smtClean="0">
                <a:solidFill>
                  <a:schemeClr val="accent3"/>
                </a:solidFill>
                <a:latin typeface="微软雅黑" pitchFamily="34" charset="-122"/>
                <a:ea typeface="微软雅黑" pitchFamily="34" charset="-122"/>
                <a:sym typeface="Arial" charset="0"/>
              </a:rPr>
              <a:t>IDE</a:t>
            </a:r>
            <a:r>
              <a:rPr lang="zh-CN" altLang="en-US" b="1" dirty="0" smtClean="0">
                <a:solidFill>
                  <a:schemeClr val="accent3"/>
                </a:solidFill>
                <a:latin typeface="微软雅黑" pitchFamily="34" charset="-122"/>
                <a:ea typeface="微软雅黑" pitchFamily="34" charset="-122"/>
                <a:sym typeface="Arial" charset="0"/>
              </a:rPr>
              <a:t>开发基础及整体架构</a:t>
            </a:r>
            <a:endParaRPr lang="zh-CN" altLang="en-US" dirty="0" smtClean="0">
              <a:solidFill>
                <a:schemeClr val="accent3"/>
              </a:solidFill>
              <a:latin typeface="微软雅黑" pitchFamily="34" charset="-122"/>
              <a:ea typeface="微软雅黑" pitchFamily="34" charset="-122"/>
            </a:endParaRPr>
          </a:p>
          <a:p>
            <a:pPr marL="0" indent="0" algn="ctr" eaLnBrk="1" hangingPunct="1">
              <a:buFontTx/>
              <a:buNone/>
            </a:pPr>
            <a:endParaRPr lang="zh-CN" altLang="en-US"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357158" y="214290"/>
            <a:ext cx="8208991" cy="561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defTabSz="914400" eaLnBrk="0" latinLnBrk="0" hangingPunct="0">
              <a:lnSpc>
                <a:spcPct val="100000"/>
              </a:lnSpc>
              <a:buClrTx/>
              <a:buSzTx/>
              <a:buFontTx/>
              <a:buNone/>
              <a:tabLst/>
              <a:defRPr/>
            </a:pPr>
            <a:r>
              <a:rPr lang="zh-CN" altLang="en-US" sz="2800" dirty="0" smtClean="0">
                <a:solidFill>
                  <a:schemeClr val="bg1"/>
                </a:solidFill>
                <a:latin typeface="微软雅黑" pitchFamily="34" charset="-122"/>
                <a:ea typeface="微软雅黑" pitchFamily="34" charset="-122"/>
                <a:cs typeface="+mj-cs"/>
              </a:rPr>
              <a:t>eclipse插件结构</a:t>
            </a:r>
          </a:p>
        </p:txBody>
      </p:sp>
      <p:sp>
        <p:nvSpPr>
          <p:cNvPr id="5" name="Rectangle 3"/>
          <p:cNvSpPr txBox="1">
            <a:spLocks noChangeArrowheads="1"/>
          </p:cNvSpPr>
          <p:nvPr/>
        </p:nvSpPr>
        <p:spPr bwMode="auto">
          <a:xfrm>
            <a:off x="506413" y="1125538"/>
            <a:ext cx="8208991" cy="5029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zh-CN" altLang="en-US" sz="2800" b="0" i="0" u="none" strike="noStrike" kern="0" cap="none" spc="0" normalizeH="0" baseline="0" noProof="0" dirty="0" smtClean="0">
                <a:ln>
                  <a:noFill/>
                </a:ln>
                <a:solidFill>
                  <a:schemeClr val="tx1"/>
                </a:solidFill>
                <a:effectLst/>
                <a:uLnTx/>
                <a:uFillTx/>
                <a:latin typeface="+mn-lt"/>
                <a:ea typeface="+mn-ea"/>
                <a:cs typeface="+mn-cs"/>
              </a:rPr>
              <a:t>插件结构</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zh-CN" altLang="en-US" sz="2800" b="0" i="0" u="none" strike="noStrike" kern="0" cap="none" spc="0" normalizeH="0" baseline="0" noProof="0" dirty="0" smtClean="0">
              <a:ln>
                <a:noFill/>
              </a:ln>
              <a:solidFill>
                <a:schemeClr val="tx1"/>
              </a:solidFill>
              <a:effectLst/>
              <a:uLnTx/>
              <a:uFillTx/>
              <a:latin typeface="+mn-lt"/>
              <a:ea typeface="+mn-ea"/>
              <a:cs typeface="+mn-cs"/>
            </a:endParaRPr>
          </a:p>
        </p:txBody>
      </p:sp>
      <p:pic>
        <p:nvPicPr>
          <p:cNvPr id="6" name="Picture 4"/>
          <p:cNvPicPr>
            <a:picLocks noChangeAspect="1" noChangeArrowheads="1"/>
          </p:cNvPicPr>
          <p:nvPr/>
        </p:nvPicPr>
        <p:blipFill>
          <a:blip r:embed="rId2"/>
          <a:srcRect/>
          <a:stretch>
            <a:fillRect/>
          </a:stretch>
        </p:blipFill>
        <p:spPr bwMode="auto">
          <a:xfrm>
            <a:off x="1431925" y="2471738"/>
            <a:ext cx="6433752" cy="19145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322263" y="188913"/>
            <a:ext cx="8423305" cy="561975"/>
          </a:xfrm>
        </p:spPr>
        <p:txBody>
          <a:bodyPr/>
          <a:lstStyle/>
          <a:p>
            <a:pPr>
              <a:defRPr/>
            </a:pPr>
            <a:r>
              <a:rPr lang="zh-CN" altLang="en-US" sz="2800" b="0" dirty="0" smtClean="0">
                <a:effectLst/>
                <a:latin typeface="微软雅黑" pitchFamily="34" charset="-122"/>
                <a:ea typeface="微软雅黑" pitchFamily="34" charset="-122"/>
              </a:rPr>
              <a:t>eclipse插件结构</a:t>
            </a:r>
          </a:p>
        </p:txBody>
      </p:sp>
      <p:sp>
        <p:nvSpPr>
          <p:cNvPr id="7" name="Rectangle 3"/>
          <p:cNvSpPr>
            <a:spLocks noGrp="1" noChangeArrowheads="1"/>
          </p:cNvSpPr>
          <p:nvPr>
            <p:ph type="body" idx="1"/>
          </p:nvPr>
        </p:nvSpPr>
        <p:spPr>
          <a:xfrm>
            <a:off x="506413" y="1125538"/>
            <a:ext cx="8423305" cy="5029200"/>
          </a:xfrm>
        </p:spPr>
        <p:txBody>
          <a:bodyPr/>
          <a:lstStyle/>
          <a:p>
            <a:pPr eaLnBrk="1" hangingPunct="1"/>
            <a:r>
              <a:rPr lang="zh-CN" altLang="en-US" smtClean="0"/>
              <a:t>Manifest文件内容</a:t>
            </a:r>
          </a:p>
          <a:p>
            <a:pPr eaLnBrk="1" hangingPunct="1"/>
            <a:endParaRPr lang="zh-CN" altLang="en-US" smtClean="0"/>
          </a:p>
        </p:txBody>
      </p:sp>
      <p:pic>
        <p:nvPicPr>
          <p:cNvPr id="8" name="Picture 4"/>
          <p:cNvPicPr>
            <a:picLocks noChangeAspect="1" noChangeArrowheads="1"/>
          </p:cNvPicPr>
          <p:nvPr/>
        </p:nvPicPr>
        <p:blipFill>
          <a:blip r:embed="rId2"/>
          <a:srcRect/>
          <a:stretch>
            <a:fillRect/>
          </a:stretch>
        </p:blipFill>
        <p:spPr bwMode="auto">
          <a:xfrm>
            <a:off x="1441450" y="1946275"/>
            <a:ext cx="6583381" cy="37719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a:xfrm>
            <a:off x="322263" y="188913"/>
            <a:ext cx="8351867" cy="561975"/>
          </a:xfrm>
        </p:spPr>
        <p:txBody>
          <a:bodyPr/>
          <a:lstStyle/>
          <a:p>
            <a:pPr>
              <a:defRPr/>
            </a:pPr>
            <a:r>
              <a:rPr lang="zh-CN" altLang="en-US" sz="2800" b="0" dirty="0" smtClean="0">
                <a:effectLst/>
                <a:latin typeface="微软雅黑" pitchFamily="34" charset="-122"/>
                <a:ea typeface="微软雅黑" pitchFamily="34" charset="-122"/>
              </a:rPr>
              <a:t>eclispe插件结构</a:t>
            </a:r>
          </a:p>
        </p:txBody>
      </p:sp>
      <p:sp>
        <p:nvSpPr>
          <p:cNvPr id="4" name="Rectangle 3"/>
          <p:cNvSpPr>
            <a:spLocks noGrp="1" noChangeArrowheads="1"/>
          </p:cNvSpPr>
          <p:nvPr>
            <p:ph type="body" idx="1"/>
          </p:nvPr>
        </p:nvSpPr>
        <p:spPr>
          <a:xfrm>
            <a:off x="506413" y="1125538"/>
            <a:ext cx="8351867" cy="5029200"/>
          </a:xfrm>
        </p:spPr>
        <p:txBody>
          <a:bodyPr/>
          <a:lstStyle/>
          <a:p>
            <a:pPr eaLnBrk="1" hangingPunct="1"/>
            <a:r>
              <a:rPr lang="zh-CN" altLang="en-US" smtClean="0"/>
              <a:t>Manifest文件中有属性</a:t>
            </a:r>
          </a:p>
          <a:p>
            <a:pPr eaLnBrk="1" hangingPunct="1"/>
            <a:endParaRPr lang="zh-CN" altLang="en-US" smtClean="0"/>
          </a:p>
        </p:txBody>
      </p:sp>
      <p:pic>
        <p:nvPicPr>
          <p:cNvPr id="5" name="Picture 4"/>
          <p:cNvPicPr>
            <a:picLocks noChangeAspect="1" noChangeArrowheads="1"/>
          </p:cNvPicPr>
          <p:nvPr/>
        </p:nvPicPr>
        <p:blipFill>
          <a:blip r:embed="rId2"/>
          <a:srcRect/>
          <a:stretch>
            <a:fillRect/>
          </a:stretch>
        </p:blipFill>
        <p:spPr bwMode="auto">
          <a:xfrm>
            <a:off x="1339850" y="2019300"/>
            <a:ext cx="6527548" cy="34480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322263" y="188913"/>
            <a:ext cx="8351867" cy="561975"/>
          </a:xfrm>
        </p:spPr>
        <p:txBody>
          <a:bodyPr/>
          <a:lstStyle/>
          <a:p>
            <a:pPr>
              <a:defRPr/>
            </a:pPr>
            <a:r>
              <a:rPr lang="zh-CN" altLang="en-US" sz="2800" b="0" dirty="0" smtClean="0">
                <a:effectLst/>
                <a:latin typeface="微软雅黑" pitchFamily="34" charset="-122"/>
                <a:ea typeface="微软雅黑" pitchFamily="34" charset="-122"/>
              </a:rPr>
              <a:t>eclispe扩展机制</a:t>
            </a:r>
          </a:p>
        </p:txBody>
      </p:sp>
      <p:sp>
        <p:nvSpPr>
          <p:cNvPr id="3" name="Rectangle 3"/>
          <p:cNvSpPr>
            <a:spLocks noGrp="1" noChangeArrowheads="1"/>
          </p:cNvSpPr>
          <p:nvPr>
            <p:ph type="body" idx="1"/>
          </p:nvPr>
        </p:nvSpPr>
        <p:spPr>
          <a:xfrm>
            <a:off x="506413" y="1125538"/>
            <a:ext cx="8351867" cy="5029200"/>
          </a:xfrm>
        </p:spPr>
        <p:txBody>
          <a:bodyPr/>
          <a:lstStyle/>
          <a:p>
            <a:pPr eaLnBrk="1" hangingPunct="1"/>
            <a:r>
              <a:rPr lang="zh-CN" altLang="en-US" smtClean="0"/>
              <a:t>扩展点--Extension Point</a:t>
            </a:r>
          </a:p>
          <a:p>
            <a:pPr eaLnBrk="1" hangingPunct="1"/>
            <a:r>
              <a:rPr lang="zh-CN" altLang="en-US" smtClean="0"/>
              <a:t>扩展--Extension</a:t>
            </a:r>
          </a:p>
          <a:p>
            <a:pPr eaLnBrk="1" hangingPunct="1"/>
            <a:r>
              <a:rPr lang="zh-CN" altLang="en-US" smtClean="0"/>
              <a:t>扩展注册表--Extension Registry</a:t>
            </a:r>
          </a:p>
          <a:p>
            <a:pPr eaLnBrk="1" hangingPunct="1"/>
            <a:endParaRPr lang="zh-CN" altLang="en-US" smtClean="0"/>
          </a:p>
          <a:p>
            <a:pPr eaLnBrk="1" hangingPunct="1"/>
            <a:endParaRPr lang="zh-CN" altLang="en-US" smtClean="0"/>
          </a:p>
        </p:txBody>
      </p:sp>
      <p:pic>
        <p:nvPicPr>
          <p:cNvPr id="4" name="Picture 4"/>
          <p:cNvPicPr>
            <a:picLocks noChangeAspect="1" noChangeArrowheads="1"/>
          </p:cNvPicPr>
          <p:nvPr/>
        </p:nvPicPr>
        <p:blipFill>
          <a:blip r:embed="rId2"/>
          <a:srcRect/>
          <a:stretch>
            <a:fillRect/>
          </a:stretch>
        </p:blipFill>
        <p:spPr bwMode="auto">
          <a:xfrm>
            <a:off x="1343025" y="2963863"/>
            <a:ext cx="6800286" cy="27241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322263" y="188913"/>
            <a:ext cx="8351867" cy="561975"/>
          </a:xfrm>
        </p:spPr>
        <p:txBody>
          <a:bodyPr/>
          <a:lstStyle/>
          <a:p>
            <a:pPr>
              <a:defRPr/>
            </a:pPr>
            <a:r>
              <a:rPr lang="zh-CN" altLang="en-US" sz="2800" b="0" dirty="0" smtClean="0">
                <a:effectLst/>
                <a:latin typeface="微软雅黑" pitchFamily="34" charset="-122"/>
                <a:ea typeface="微软雅黑" pitchFamily="34" charset="-122"/>
              </a:rPr>
              <a:t>简单的插件开发</a:t>
            </a:r>
          </a:p>
        </p:txBody>
      </p:sp>
      <p:sp>
        <p:nvSpPr>
          <p:cNvPr id="6" name="TextBox 5"/>
          <p:cNvSpPr txBox="1"/>
          <p:nvPr/>
        </p:nvSpPr>
        <p:spPr>
          <a:xfrm>
            <a:off x="3286116" y="3071810"/>
            <a:ext cx="2492990" cy="400110"/>
          </a:xfrm>
          <a:prstGeom prst="rect">
            <a:avLst/>
          </a:prstGeom>
          <a:noFill/>
        </p:spPr>
        <p:txBody>
          <a:bodyPr wrap="none" rtlCol="0">
            <a:spAutoFit/>
          </a:bodyPr>
          <a:lstStyle/>
          <a:p>
            <a:r>
              <a:rPr lang="zh-CN" altLang="en-US" dirty="0" smtClean="0">
                <a:latin typeface="微软雅黑" pitchFamily="34" charset="-122"/>
                <a:ea typeface="微软雅黑" pitchFamily="34" charset="-122"/>
              </a:rPr>
              <a:t>开发一个简单的插件</a:t>
            </a:r>
            <a:endParaRPr lang="zh-CN" alt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322263" y="188913"/>
            <a:ext cx="8637587" cy="561975"/>
          </a:xfrm>
        </p:spPr>
        <p:txBody>
          <a:bodyPr/>
          <a:lstStyle/>
          <a:p>
            <a:pPr eaLnBrk="1" hangingPunct="1"/>
            <a:r>
              <a:rPr lang="en-US" altLang="zh-CN" dirty="0" smtClean="0"/>
              <a:t>E</a:t>
            </a:r>
            <a:r>
              <a:rPr lang="zh-CN" altLang="en-US" dirty="0" smtClean="0"/>
              <a:t>clipse平台</a:t>
            </a:r>
          </a:p>
        </p:txBody>
      </p:sp>
      <p:sp>
        <p:nvSpPr>
          <p:cNvPr id="3" name="Rectangle 3"/>
          <p:cNvSpPr>
            <a:spLocks noGrp="1" noChangeArrowheads="1"/>
          </p:cNvSpPr>
          <p:nvPr>
            <p:ph type="body" idx="1"/>
          </p:nvPr>
        </p:nvSpPr>
        <p:spPr>
          <a:xfrm>
            <a:off x="506413" y="1125538"/>
            <a:ext cx="8280429" cy="5029200"/>
          </a:xfrm>
        </p:spPr>
        <p:txBody>
          <a:bodyPr/>
          <a:lstStyle/>
          <a:p>
            <a:pPr eaLnBrk="1" hangingPunct="1">
              <a:buNone/>
            </a:pPr>
            <a:r>
              <a:rPr lang="en-US" altLang="zh-CN" dirty="0" smtClean="0">
                <a:latin typeface="微软雅黑" pitchFamily="34" charset="-122"/>
                <a:ea typeface="微软雅黑" pitchFamily="34" charset="-122"/>
              </a:rPr>
              <a:t>		Eclipse</a:t>
            </a:r>
            <a:r>
              <a:rPr lang="zh-CN" altLang="en-US" dirty="0" smtClean="0">
                <a:latin typeface="微软雅黑" pitchFamily="34" charset="-122"/>
                <a:ea typeface="微软雅黑" pitchFamily="34" charset="-122"/>
              </a:rPr>
              <a:t>平台主要包括</a:t>
            </a:r>
            <a:r>
              <a:rPr lang="en-US" altLang="zh-CN" dirty="0" smtClean="0">
                <a:latin typeface="微软雅黑" pitchFamily="34" charset="-122"/>
                <a:ea typeface="微软雅黑" pitchFamily="34" charset="-122"/>
              </a:rPr>
              <a:t>Eclipse</a:t>
            </a:r>
            <a:r>
              <a:rPr lang="zh-CN" altLang="en-US" dirty="0" smtClean="0">
                <a:latin typeface="微软雅黑" pitchFamily="34" charset="-122"/>
                <a:ea typeface="微软雅黑" pitchFamily="34" charset="-122"/>
              </a:rPr>
              <a:t>基础平台 以及在基础平台之上的由</a:t>
            </a:r>
            <a:r>
              <a:rPr lang="en-US" altLang="zh-CN" dirty="0" smtClean="0">
                <a:latin typeface="微软雅黑" pitchFamily="34" charset="-122"/>
                <a:ea typeface="微软雅黑" pitchFamily="34" charset="-122"/>
              </a:rPr>
              <a:t>Eclipse</a:t>
            </a:r>
            <a:r>
              <a:rPr lang="zh-CN" altLang="en-US" dirty="0" smtClean="0">
                <a:latin typeface="微软雅黑" pitchFamily="34" charset="-122"/>
                <a:ea typeface="微软雅黑" pitchFamily="34" charset="-122"/>
              </a:rPr>
              <a:t>组织提供的</a:t>
            </a:r>
            <a:r>
              <a:rPr lang="en-US" altLang="zh-CN" dirty="0" smtClean="0">
                <a:latin typeface="微软雅黑" pitchFamily="34" charset="-122"/>
                <a:ea typeface="微软雅黑" pitchFamily="34" charset="-122"/>
              </a:rPr>
              <a:t>JDT</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WTP</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EMF</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GEF</a:t>
            </a:r>
            <a:r>
              <a:rPr lang="zh-CN" altLang="en-US" dirty="0" smtClean="0">
                <a:latin typeface="微软雅黑" pitchFamily="34" charset="-122"/>
                <a:ea typeface="微软雅黑" pitchFamily="34" charset="-122"/>
              </a:rPr>
              <a:t>等重要模块组成</a:t>
            </a:r>
            <a:r>
              <a:rPr lang="en-US" altLang="zh-CN" dirty="0" smtClean="0">
                <a:latin typeface="微软雅黑" pitchFamily="34" charset="-122"/>
                <a:ea typeface="微软雅黑" pitchFamily="34" charset="-122"/>
              </a:rPr>
              <a:t>. </a:t>
            </a:r>
          </a:p>
          <a:p>
            <a:pPr eaLnBrk="1" hangingPunct="1">
              <a:buNone/>
            </a:pPr>
            <a:endParaRPr lang="en-US" altLang="zh-CN" dirty="0" smtClean="0">
              <a:latin typeface="微软雅黑" pitchFamily="34" charset="-122"/>
              <a:ea typeface="微软雅黑" pitchFamily="34" charset="-122"/>
            </a:endParaRPr>
          </a:p>
          <a:p>
            <a:pPr eaLnBrk="1" hangingPunct="1">
              <a:buNone/>
            </a:pPr>
            <a:r>
              <a:rPr lang="en-US" altLang="zh-CN" dirty="0" smtClean="0">
                <a:latin typeface="微软雅黑" pitchFamily="34" charset="-122"/>
                <a:ea typeface="微软雅黑" pitchFamily="34" charset="-122"/>
              </a:rPr>
              <a:t>		Eclipse</a:t>
            </a:r>
            <a:r>
              <a:rPr lang="zh-CN" altLang="en-US" dirty="0" smtClean="0">
                <a:latin typeface="微软雅黑" pitchFamily="34" charset="-122"/>
                <a:ea typeface="微软雅黑" pitchFamily="34" charset="-122"/>
              </a:rPr>
              <a:t>基础平台主要提供了基于</a:t>
            </a:r>
            <a:r>
              <a:rPr lang="en-US" altLang="zh-CN" dirty="0" err="1" smtClean="0">
                <a:latin typeface="微软雅黑" pitchFamily="34" charset="-122"/>
                <a:ea typeface="微软雅黑" pitchFamily="34" charset="-122"/>
              </a:rPr>
              <a:t>OSGi</a:t>
            </a:r>
            <a:r>
              <a:rPr lang="zh-CN" altLang="en-US" dirty="0" smtClean="0">
                <a:latin typeface="微软雅黑" pitchFamily="34" charset="-122"/>
                <a:ea typeface="微软雅黑" pitchFamily="34" charset="-122"/>
              </a:rPr>
              <a:t>规范实现的插件机制，以及工作台</a:t>
            </a:r>
            <a:r>
              <a:rPr lang="en-US" altLang="zh-CN" dirty="0" smtClean="0">
                <a:latin typeface="微软雅黑" pitchFamily="34" charset="-122"/>
                <a:ea typeface="微软雅黑" pitchFamily="34" charset="-122"/>
              </a:rPr>
              <a:t>UI</a:t>
            </a:r>
            <a:r>
              <a:rPr lang="zh-CN" altLang="en-US" dirty="0" smtClean="0">
                <a:latin typeface="微软雅黑" pitchFamily="34" charset="-122"/>
                <a:ea typeface="微软雅黑" pitchFamily="34" charset="-122"/>
              </a:rPr>
              <a:t>、工作空间资源管理等核心功能</a:t>
            </a:r>
            <a:r>
              <a:rPr lang="en-US" altLang="zh-CN" dirty="0" smtClean="0">
                <a:latin typeface="微软雅黑" pitchFamily="34" charset="-122"/>
                <a:ea typeface="微软雅黑" pitchFamily="34" charset="-122"/>
              </a:rPr>
              <a:t>.</a:t>
            </a:r>
            <a:endParaRPr lang="zh-CN" altLang="en-US"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322263" y="188913"/>
            <a:ext cx="8637587" cy="561975"/>
          </a:xfrm>
        </p:spPr>
        <p:txBody>
          <a:bodyPr/>
          <a:lstStyle/>
          <a:p>
            <a:pPr>
              <a:defRPr/>
            </a:pPr>
            <a:r>
              <a:rPr lang="en-US" altLang="zh-CN" sz="2800" b="0" dirty="0" smtClean="0">
                <a:effectLst/>
                <a:latin typeface="微软雅黑" pitchFamily="34" charset="-122"/>
                <a:ea typeface="微软雅黑" pitchFamily="34" charset="-122"/>
              </a:rPr>
              <a:t>JDT</a:t>
            </a:r>
            <a:endParaRPr lang="zh-CN" altLang="en-US" sz="2800" b="0" dirty="0" smtClean="0">
              <a:effectLst/>
              <a:latin typeface="微软雅黑" pitchFamily="34" charset="-122"/>
              <a:ea typeface="微软雅黑" pitchFamily="34" charset="-122"/>
            </a:endParaRPr>
          </a:p>
        </p:txBody>
      </p:sp>
      <p:sp>
        <p:nvSpPr>
          <p:cNvPr id="3" name="Rectangle 3"/>
          <p:cNvSpPr>
            <a:spLocks noGrp="1" noChangeArrowheads="1"/>
          </p:cNvSpPr>
          <p:nvPr>
            <p:ph type="body" idx="1"/>
          </p:nvPr>
        </p:nvSpPr>
        <p:spPr>
          <a:xfrm>
            <a:off x="506413" y="1714488"/>
            <a:ext cx="7994677" cy="4440250"/>
          </a:xfrm>
        </p:spPr>
        <p:txBody>
          <a:bodyPr/>
          <a:lstStyle/>
          <a:p>
            <a:pPr eaLnBrk="1" hangingPunct="1">
              <a:buNone/>
            </a:pPr>
            <a:r>
              <a:rPr lang="en-US" altLang="zh-CN" dirty="0" smtClean="0">
                <a:latin typeface="微软雅黑" pitchFamily="34" charset="-122"/>
                <a:ea typeface="微软雅黑" pitchFamily="34" charset="-122"/>
              </a:rPr>
              <a:t>		JDT </a:t>
            </a:r>
            <a:r>
              <a:rPr lang="zh-CN" altLang="en-US" dirty="0" smtClean="0">
                <a:latin typeface="微软雅黑" pitchFamily="34" charset="-122"/>
                <a:ea typeface="微软雅黑" pitchFamily="34" charset="-122"/>
              </a:rPr>
              <a:t>是</a:t>
            </a:r>
            <a:r>
              <a:rPr lang="en-US" altLang="zh-CN" dirty="0" smtClean="0">
                <a:latin typeface="微软雅黑" pitchFamily="34" charset="-122"/>
                <a:ea typeface="微软雅黑" pitchFamily="34" charset="-122"/>
              </a:rPr>
              <a:t>Java </a:t>
            </a:r>
            <a:r>
              <a:rPr lang="zh-CN" altLang="en-US" dirty="0" smtClean="0">
                <a:latin typeface="微软雅黑" pitchFamily="34" charset="-122"/>
                <a:ea typeface="微软雅黑" pitchFamily="34" charset="-122"/>
              </a:rPr>
              <a:t>开发工具集， </a:t>
            </a:r>
            <a:r>
              <a:rPr lang="en-US" altLang="zh-CN" dirty="0" smtClean="0">
                <a:latin typeface="微软雅黑" pitchFamily="34" charset="-122"/>
                <a:ea typeface="微软雅黑" pitchFamily="34" charset="-122"/>
              </a:rPr>
              <a:t>EOS </a:t>
            </a:r>
            <a:r>
              <a:rPr lang="zh-CN" altLang="en-US" dirty="0" smtClean="0">
                <a:latin typeface="微软雅黑" pitchFamily="34" charset="-122"/>
                <a:ea typeface="微软雅黑" pitchFamily="34" charset="-122"/>
              </a:rPr>
              <a:t>项目本质上是一个</a:t>
            </a:r>
            <a:r>
              <a:rPr lang="en-US" altLang="zh-CN" dirty="0" smtClean="0">
                <a:latin typeface="微软雅黑" pitchFamily="34" charset="-122"/>
                <a:ea typeface="微软雅黑" pitchFamily="34" charset="-122"/>
              </a:rPr>
              <a:t>Java </a:t>
            </a:r>
            <a:r>
              <a:rPr lang="zh-CN" altLang="en-US" dirty="0" smtClean="0">
                <a:latin typeface="微软雅黑" pitchFamily="34" charset="-122"/>
                <a:ea typeface="微软雅黑" pitchFamily="34" charset="-122"/>
              </a:rPr>
              <a:t>项目， 因此我们利用</a:t>
            </a:r>
            <a:r>
              <a:rPr lang="en-US" altLang="zh-CN" dirty="0" smtClean="0">
                <a:latin typeface="微软雅黑" pitchFamily="34" charset="-122"/>
                <a:ea typeface="微软雅黑" pitchFamily="34" charset="-122"/>
              </a:rPr>
              <a:t>JDT</a:t>
            </a:r>
            <a:r>
              <a:rPr lang="zh-CN" altLang="en-US" dirty="0" smtClean="0">
                <a:latin typeface="微软雅黑" pitchFamily="34" charset="-122"/>
                <a:ea typeface="微软雅黑" pitchFamily="34" charset="-122"/>
              </a:rPr>
              <a:t>来管理和维护我们的</a:t>
            </a:r>
            <a:r>
              <a:rPr lang="en-US" altLang="zh-CN" dirty="0" smtClean="0">
                <a:latin typeface="微软雅黑" pitchFamily="34" charset="-122"/>
                <a:ea typeface="微软雅黑" pitchFamily="34" charset="-122"/>
              </a:rPr>
              <a:t>Java </a:t>
            </a:r>
            <a:r>
              <a:rPr lang="zh-CN" altLang="en-US" dirty="0" smtClean="0">
                <a:latin typeface="微软雅黑" pitchFamily="34" charset="-122"/>
                <a:ea typeface="微软雅黑" pitchFamily="34" charset="-122"/>
              </a:rPr>
              <a:t>资源，包括：</a:t>
            </a:r>
            <a:r>
              <a:rPr lang="en-US" altLang="zh-CN" dirty="0" smtClean="0">
                <a:latin typeface="微软雅黑" pitchFamily="34" charset="-122"/>
                <a:ea typeface="微软雅黑" pitchFamily="34" charset="-122"/>
              </a:rPr>
              <a:t>Java </a:t>
            </a:r>
            <a:r>
              <a:rPr lang="zh-CN" altLang="en-US" dirty="0" smtClean="0">
                <a:latin typeface="微软雅黑" pitchFamily="34" charset="-122"/>
                <a:ea typeface="微软雅黑" pitchFamily="34" charset="-122"/>
              </a:rPr>
              <a:t>源文件编辑、编译、重构等。 </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322263" y="188913"/>
            <a:ext cx="8637587" cy="561975"/>
          </a:xfrm>
        </p:spPr>
        <p:txBody>
          <a:bodyPr/>
          <a:lstStyle/>
          <a:p>
            <a:pPr>
              <a:defRPr/>
            </a:pPr>
            <a:r>
              <a:rPr lang="en-US" altLang="zh-CN" sz="2800" b="0" dirty="0" smtClean="0">
                <a:effectLst/>
                <a:latin typeface="微软雅黑" pitchFamily="34" charset="-122"/>
                <a:ea typeface="微软雅黑" pitchFamily="34" charset="-122"/>
              </a:rPr>
              <a:t>WTP</a:t>
            </a:r>
            <a:endParaRPr lang="zh-CN" altLang="en-US" sz="2800" b="0" dirty="0" smtClean="0">
              <a:effectLst/>
              <a:latin typeface="微软雅黑" pitchFamily="34" charset="-122"/>
              <a:ea typeface="微软雅黑" pitchFamily="34" charset="-122"/>
            </a:endParaRPr>
          </a:p>
        </p:txBody>
      </p:sp>
      <p:sp>
        <p:nvSpPr>
          <p:cNvPr id="3" name="Rectangle 3"/>
          <p:cNvSpPr>
            <a:spLocks noGrp="1" noChangeArrowheads="1"/>
          </p:cNvSpPr>
          <p:nvPr>
            <p:ph type="body" idx="1"/>
          </p:nvPr>
        </p:nvSpPr>
        <p:spPr>
          <a:xfrm>
            <a:off x="506413" y="1285860"/>
            <a:ext cx="8280429" cy="4868878"/>
          </a:xfrm>
        </p:spPr>
        <p:txBody>
          <a:bodyPr/>
          <a:lstStyle/>
          <a:p>
            <a:pPr eaLnBrk="1" hangingPunct="1">
              <a:buNone/>
            </a:pP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 </a:t>
            </a:r>
            <a:r>
              <a:rPr lang="en-US" altLang="zh-CN" dirty="0" smtClean="0">
                <a:latin typeface="微软雅黑" pitchFamily="34" charset="-122"/>
                <a:ea typeface="微软雅黑" pitchFamily="34" charset="-122"/>
              </a:rPr>
              <a:t>WTP</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Web Tools Platform</a:t>
            </a:r>
            <a:r>
              <a:rPr lang="zh-CN" altLang="en-US" dirty="0" smtClean="0">
                <a:latin typeface="微软雅黑" pitchFamily="34" charset="-122"/>
                <a:ea typeface="微软雅黑" pitchFamily="34" charset="-122"/>
              </a:rPr>
              <a:t>） ，</a:t>
            </a:r>
            <a:r>
              <a:rPr lang="en-US" altLang="zh-CN" dirty="0" smtClean="0">
                <a:latin typeface="微软雅黑" pitchFamily="34" charset="-122"/>
                <a:ea typeface="微软雅黑" pitchFamily="34" charset="-122"/>
              </a:rPr>
              <a:t>Web </a:t>
            </a:r>
            <a:r>
              <a:rPr lang="zh-CN" altLang="en-US" dirty="0" smtClean="0">
                <a:latin typeface="微软雅黑" pitchFamily="34" charset="-122"/>
                <a:ea typeface="微软雅黑" pitchFamily="34" charset="-122"/>
              </a:rPr>
              <a:t>应用工具平台，是用来开发</a:t>
            </a:r>
            <a:r>
              <a:rPr lang="en-US" altLang="zh-CN" dirty="0" smtClean="0">
                <a:latin typeface="微软雅黑" pitchFamily="34" charset="-122"/>
                <a:ea typeface="微软雅黑" pitchFamily="34" charset="-122"/>
              </a:rPr>
              <a:t>Web </a:t>
            </a:r>
            <a:r>
              <a:rPr lang="zh-CN" altLang="en-US" dirty="0" smtClean="0">
                <a:latin typeface="微软雅黑" pitchFamily="34" charset="-122"/>
                <a:ea typeface="微软雅黑" pitchFamily="34" charset="-122"/>
              </a:rPr>
              <a:t>应用的插件集。</a:t>
            </a:r>
            <a:endParaRPr lang="en-US" altLang="zh-CN" dirty="0" smtClean="0">
              <a:latin typeface="微软雅黑" pitchFamily="34" charset="-122"/>
              <a:ea typeface="微软雅黑" pitchFamily="34" charset="-122"/>
            </a:endParaRPr>
          </a:p>
          <a:p>
            <a:pPr eaLnBrk="1" hangingPunct="1">
              <a:buNone/>
            </a:pPr>
            <a:r>
              <a:rPr lang="en-US" altLang="zh-CN" dirty="0" smtClean="0">
                <a:latin typeface="微软雅黑" pitchFamily="34" charset="-122"/>
                <a:ea typeface="微软雅黑" pitchFamily="34" charset="-122"/>
              </a:rPr>
              <a:t>		Studio </a:t>
            </a:r>
            <a:r>
              <a:rPr lang="zh-CN" altLang="en-US" dirty="0" smtClean="0">
                <a:latin typeface="微软雅黑" pitchFamily="34" charset="-122"/>
                <a:ea typeface="微软雅黑" pitchFamily="34" charset="-122"/>
              </a:rPr>
              <a:t>中的 </a:t>
            </a:r>
            <a:r>
              <a:rPr lang="en-US" altLang="zh-CN" dirty="0" smtClean="0">
                <a:latin typeface="微软雅黑" pitchFamily="34" charset="-122"/>
                <a:ea typeface="微软雅黑" pitchFamily="34" charset="-122"/>
              </a:rPr>
              <a:t>JSP/HTML </a:t>
            </a:r>
            <a:r>
              <a:rPr lang="zh-CN" altLang="en-US" dirty="0" smtClean="0">
                <a:latin typeface="微软雅黑" pitchFamily="34" charset="-122"/>
                <a:ea typeface="微软雅黑" pitchFamily="34" charset="-122"/>
              </a:rPr>
              <a:t>编辑器、数据库资源管理器以及数据集编辑器所用到的数据库操作相关的功能，就是基于</a:t>
            </a:r>
            <a:r>
              <a:rPr lang="en-US" altLang="zh-CN" dirty="0" smtClean="0">
                <a:latin typeface="微软雅黑" pitchFamily="34" charset="-122"/>
                <a:ea typeface="微软雅黑" pitchFamily="34" charset="-122"/>
              </a:rPr>
              <a:t>WTP</a:t>
            </a:r>
            <a:r>
              <a:rPr lang="zh-CN" altLang="en-US" dirty="0" smtClean="0">
                <a:latin typeface="微软雅黑" pitchFamily="34" charset="-122"/>
                <a:ea typeface="微软雅黑" pitchFamily="34" charset="-122"/>
              </a:rPr>
              <a:t>插件集进行扩展开发而形成的。 </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322263" y="188913"/>
            <a:ext cx="8637587" cy="561975"/>
          </a:xfrm>
        </p:spPr>
        <p:txBody>
          <a:bodyPr/>
          <a:lstStyle/>
          <a:p>
            <a:pPr>
              <a:defRPr/>
            </a:pPr>
            <a:r>
              <a:rPr lang="en-US" altLang="zh-CN" sz="2800" b="0" dirty="0" smtClean="0">
                <a:effectLst/>
                <a:latin typeface="微软雅黑" pitchFamily="34" charset="-122"/>
                <a:ea typeface="微软雅黑" pitchFamily="34" charset="-122"/>
              </a:rPr>
              <a:t>EMF</a:t>
            </a:r>
            <a:endParaRPr lang="zh-CN" altLang="en-US" sz="2800" b="0" dirty="0" smtClean="0">
              <a:effectLst/>
              <a:latin typeface="微软雅黑" pitchFamily="34" charset="-122"/>
              <a:ea typeface="微软雅黑" pitchFamily="34" charset="-122"/>
            </a:endParaRPr>
          </a:p>
        </p:txBody>
      </p:sp>
      <p:sp>
        <p:nvSpPr>
          <p:cNvPr id="3" name="Rectangle 3"/>
          <p:cNvSpPr>
            <a:spLocks noGrp="1" noChangeArrowheads="1"/>
          </p:cNvSpPr>
          <p:nvPr>
            <p:ph type="body" idx="1"/>
          </p:nvPr>
        </p:nvSpPr>
        <p:spPr>
          <a:xfrm>
            <a:off x="506413" y="1125538"/>
            <a:ext cx="8280429" cy="5029200"/>
          </a:xfrm>
        </p:spPr>
        <p:txBody>
          <a:bodyPr/>
          <a:lstStyle/>
          <a:p>
            <a:pPr eaLnBrk="1" hangingPunct="1">
              <a:buNone/>
            </a:pP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 </a:t>
            </a:r>
            <a:r>
              <a:rPr lang="en-US" altLang="zh-CN" dirty="0" smtClean="0">
                <a:latin typeface="微软雅黑" pitchFamily="34" charset="-122"/>
                <a:ea typeface="微软雅黑" pitchFamily="34" charset="-122"/>
              </a:rPr>
              <a:t>EMF</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Eclipse Modeling Framework</a:t>
            </a:r>
            <a:r>
              <a:rPr lang="zh-CN" altLang="en-US" dirty="0" smtClean="0">
                <a:latin typeface="微软雅黑" pitchFamily="34" charset="-122"/>
                <a:ea typeface="微软雅黑" pitchFamily="34" charset="-122"/>
              </a:rPr>
              <a:t>）插件集提供了一套强大的代码生成机制，依据模型描述文件（如：</a:t>
            </a:r>
            <a:r>
              <a:rPr lang="en-US" altLang="zh-CN" dirty="0" smtClean="0">
                <a:latin typeface="微软雅黑" pitchFamily="34" charset="-122"/>
                <a:ea typeface="微软雅黑" pitchFamily="34" charset="-122"/>
              </a:rPr>
              <a:t>XML Schema</a:t>
            </a:r>
            <a:r>
              <a:rPr lang="zh-CN" altLang="en-US" dirty="0" smtClean="0">
                <a:latin typeface="微软雅黑" pitchFamily="34" charset="-122"/>
                <a:ea typeface="微软雅黑" pitchFamily="34" charset="-122"/>
              </a:rPr>
              <a:t>、带</a:t>
            </a:r>
            <a:r>
              <a:rPr lang="en-US" altLang="zh-CN" dirty="0" smtClean="0">
                <a:latin typeface="微软雅黑" pitchFamily="34" charset="-122"/>
                <a:ea typeface="微软雅黑" pitchFamily="34" charset="-122"/>
              </a:rPr>
              <a:t>Annotation </a:t>
            </a:r>
            <a:r>
              <a:rPr lang="zh-CN" altLang="en-US" dirty="0" smtClean="0">
                <a:latin typeface="微软雅黑" pitchFamily="34" charset="-122"/>
                <a:ea typeface="微软雅黑" pitchFamily="34" charset="-122"/>
              </a:rPr>
              <a:t>的</a:t>
            </a:r>
            <a:r>
              <a:rPr lang="en-US" altLang="zh-CN" dirty="0" smtClean="0">
                <a:latin typeface="微软雅黑" pitchFamily="34" charset="-122"/>
                <a:ea typeface="微软雅黑" pitchFamily="34" charset="-122"/>
              </a:rPr>
              <a:t>Java </a:t>
            </a:r>
            <a:r>
              <a:rPr lang="zh-CN" altLang="en-US" dirty="0" smtClean="0">
                <a:latin typeface="微软雅黑" pitchFamily="34" charset="-122"/>
                <a:ea typeface="微软雅黑" pitchFamily="34" charset="-122"/>
              </a:rPr>
              <a:t>接口等） ，</a:t>
            </a:r>
            <a:r>
              <a:rPr lang="en-US" altLang="zh-CN" dirty="0" smtClean="0">
                <a:latin typeface="微软雅黑" pitchFamily="34" charset="-122"/>
                <a:ea typeface="微软雅黑" pitchFamily="34" charset="-122"/>
              </a:rPr>
              <a:t>EMF</a:t>
            </a:r>
            <a:r>
              <a:rPr lang="zh-CN" altLang="en-US" dirty="0" smtClean="0">
                <a:latin typeface="微软雅黑" pitchFamily="34" charset="-122"/>
                <a:ea typeface="微软雅黑" pitchFamily="34" charset="-122"/>
              </a:rPr>
              <a:t>可以为模型生成健壮的、设计良好的 </a:t>
            </a:r>
            <a:r>
              <a:rPr lang="en-US" altLang="zh-CN" dirty="0" smtClean="0">
                <a:latin typeface="微软雅黑" pitchFamily="34" charset="-122"/>
                <a:ea typeface="微软雅黑" pitchFamily="34" charset="-122"/>
              </a:rPr>
              <a:t>Java </a:t>
            </a:r>
            <a:r>
              <a:rPr lang="zh-CN" altLang="en-US" dirty="0" smtClean="0">
                <a:latin typeface="微软雅黑" pitchFamily="34" charset="-122"/>
                <a:ea typeface="微软雅黑" pitchFamily="34" charset="-122"/>
              </a:rPr>
              <a:t>代码，同时，它所生成的 </a:t>
            </a:r>
            <a:r>
              <a:rPr lang="en-US" altLang="zh-CN" dirty="0" smtClean="0">
                <a:latin typeface="微软雅黑" pitchFamily="34" charset="-122"/>
                <a:ea typeface="微软雅黑" pitchFamily="34" charset="-122"/>
              </a:rPr>
              <a:t>Java </a:t>
            </a:r>
            <a:r>
              <a:rPr lang="zh-CN" altLang="en-US" dirty="0" smtClean="0">
                <a:latin typeface="微软雅黑" pitchFamily="34" charset="-122"/>
                <a:ea typeface="微软雅黑" pitchFamily="34" charset="-122"/>
              </a:rPr>
              <a:t>代码具备天然的事件通知机制，非常适合作为工具（如：各种资源编辑器）的底层模型。</a:t>
            </a:r>
            <a:r>
              <a:rPr lang="en-US" altLang="zh-CN" dirty="0" smtClean="0">
                <a:latin typeface="微软雅黑" pitchFamily="34" charset="-122"/>
                <a:ea typeface="微软雅黑" pitchFamily="34" charset="-122"/>
              </a:rPr>
              <a:t>Studio</a:t>
            </a:r>
            <a:r>
              <a:rPr lang="zh-CN" altLang="en-US" dirty="0" smtClean="0">
                <a:latin typeface="微软雅黑" pitchFamily="34" charset="-122"/>
                <a:ea typeface="微软雅黑" pitchFamily="34" charset="-122"/>
              </a:rPr>
              <a:t>中的各种编辑器的底层模型就是通过 </a:t>
            </a:r>
            <a:r>
              <a:rPr lang="en-US" altLang="zh-CN" dirty="0" smtClean="0">
                <a:latin typeface="微软雅黑" pitchFamily="34" charset="-122"/>
                <a:ea typeface="微软雅黑" pitchFamily="34" charset="-122"/>
              </a:rPr>
              <a:t>EMF </a:t>
            </a:r>
            <a:r>
              <a:rPr lang="zh-CN" altLang="en-US" dirty="0" smtClean="0">
                <a:latin typeface="微软雅黑" pitchFamily="34" charset="-122"/>
                <a:ea typeface="微软雅黑" pitchFamily="34" charset="-122"/>
              </a:rPr>
              <a:t>生成的，这大大简化了模型的开发工作。 </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322263" y="188913"/>
            <a:ext cx="8637587" cy="561975"/>
          </a:xfrm>
        </p:spPr>
        <p:txBody>
          <a:bodyPr/>
          <a:lstStyle/>
          <a:p>
            <a:pPr>
              <a:defRPr/>
            </a:pPr>
            <a:r>
              <a:rPr lang="en-US" altLang="zh-CN" sz="2800" b="0" dirty="0" smtClean="0">
                <a:effectLst/>
                <a:latin typeface="微软雅黑" pitchFamily="34" charset="-122"/>
                <a:ea typeface="微软雅黑" pitchFamily="34" charset="-122"/>
              </a:rPr>
              <a:t>GEF</a:t>
            </a:r>
            <a:endParaRPr lang="zh-CN" altLang="en-US" sz="2800" b="0" dirty="0" smtClean="0">
              <a:effectLst/>
              <a:latin typeface="微软雅黑" pitchFamily="34" charset="-122"/>
              <a:ea typeface="微软雅黑" pitchFamily="34" charset="-122"/>
            </a:endParaRPr>
          </a:p>
        </p:txBody>
      </p:sp>
      <p:sp>
        <p:nvSpPr>
          <p:cNvPr id="3" name="Rectangle 3"/>
          <p:cNvSpPr>
            <a:spLocks noGrp="1" noChangeArrowheads="1"/>
          </p:cNvSpPr>
          <p:nvPr>
            <p:ph type="body" idx="1"/>
          </p:nvPr>
        </p:nvSpPr>
        <p:spPr>
          <a:xfrm>
            <a:off x="506413" y="1125538"/>
            <a:ext cx="8280429" cy="5029200"/>
          </a:xfrm>
        </p:spPr>
        <p:txBody>
          <a:bodyPr/>
          <a:lstStyle/>
          <a:p>
            <a:pPr eaLnBrk="1" hangingPunct="1">
              <a:buNone/>
            </a:pP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 </a:t>
            </a:r>
            <a:r>
              <a:rPr lang="en-US" altLang="zh-CN" dirty="0" smtClean="0">
                <a:latin typeface="微软雅黑" pitchFamily="34" charset="-122"/>
                <a:ea typeface="微软雅黑" pitchFamily="34" charset="-122"/>
              </a:rPr>
              <a:t>GEF</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Graphical Editing Framework</a:t>
            </a:r>
            <a:r>
              <a:rPr lang="zh-CN" altLang="en-US" dirty="0" smtClean="0">
                <a:latin typeface="微软雅黑" pitchFamily="34" charset="-122"/>
                <a:ea typeface="微软雅黑" pitchFamily="34" charset="-122"/>
              </a:rPr>
              <a:t>） ，图形编辑框架。该框架封装了一套图形编辑相关的 </a:t>
            </a:r>
            <a:r>
              <a:rPr lang="en-US" altLang="zh-CN" dirty="0" smtClean="0">
                <a:latin typeface="微软雅黑" pitchFamily="34" charset="-122"/>
                <a:ea typeface="微软雅黑" pitchFamily="34" charset="-122"/>
              </a:rPr>
              <a:t>API</a:t>
            </a:r>
            <a:r>
              <a:rPr lang="zh-CN" altLang="en-US" dirty="0" smtClean="0">
                <a:latin typeface="微软雅黑" pitchFamily="34" charset="-122"/>
                <a:ea typeface="微软雅黑" pitchFamily="34" charset="-122"/>
              </a:rPr>
              <a:t>，通过它可以很容易的实现可视化图形编辑器。</a:t>
            </a:r>
            <a:r>
              <a:rPr lang="en-US" altLang="zh-CN" dirty="0" smtClean="0">
                <a:latin typeface="微软雅黑" pitchFamily="34" charset="-122"/>
                <a:ea typeface="微软雅黑" pitchFamily="34" charset="-122"/>
              </a:rPr>
              <a:t>GEF </a:t>
            </a:r>
            <a:r>
              <a:rPr lang="zh-CN" altLang="en-US" dirty="0" smtClean="0">
                <a:latin typeface="微软雅黑" pitchFamily="34" charset="-122"/>
                <a:ea typeface="微软雅黑" pitchFamily="34" charset="-122"/>
              </a:rPr>
              <a:t>插件集主要包含了两个部分：</a:t>
            </a:r>
            <a:r>
              <a:rPr lang="en-US" altLang="zh-CN" dirty="0" smtClean="0">
                <a:latin typeface="微软雅黑" pitchFamily="34" charset="-122"/>
                <a:ea typeface="微软雅黑" pitchFamily="34" charset="-122"/>
              </a:rPr>
              <a:t>Draw2D </a:t>
            </a:r>
            <a:r>
              <a:rPr lang="zh-CN" altLang="en-US" dirty="0" smtClean="0">
                <a:latin typeface="微软雅黑" pitchFamily="34" charset="-122"/>
                <a:ea typeface="微软雅黑" pitchFamily="34" charset="-122"/>
              </a:rPr>
              <a:t>和 </a:t>
            </a:r>
            <a:r>
              <a:rPr lang="en-US" altLang="zh-CN" dirty="0" smtClean="0">
                <a:latin typeface="微软雅黑" pitchFamily="34" charset="-122"/>
                <a:ea typeface="微软雅黑" pitchFamily="34" charset="-122"/>
              </a:rPr>
              <a:t>GEF</a:t>
            </a:r>
            <a:r>
              <a:rPr lang="zh-CN" altLang="en-US" dirty="0" smtClean="0">
                <a:latin typeface="微软雅黑" pitchFamily="34" charset="-122"/>
                <a:ea typeface="微软雅黑" pitchFamily="34" charset="-122"/>
              </a:rPr>
              <a:t>；其中 </a:t>
            </a:r>
            <a:r>
              <a:rPr lang="en-US" altLang="zh-CN" dirty="0" smtClean="0">
                <a:latin typeface="微软雅黑" pitchFamily="34" charset="-122"/>
                <a:ea typeface="微软雅黑" pitchFamily="34" charset="-122"/>
              </a:rPr>
              <a:t>Draw2D </a:t>
            </a:r>
            <a:r>
              <a:rPr lang="zh-CN" altLang="en-US" dirty="0" smtClean="0">
                <a:latin typeface="微软雅黑" pitchFamily="34" charset="-122"/>
                <a:ea typeface="微软雅黑" pitchFamily="34" charset="-122"/>
              </a:rPr>
              <a:t>封装了一套二维图形绘制框架，而</a:t>
            </a:r>
            <a:r>
              <a:rPr lang="en-US" altLang="zh-CN" dirty="0" smtClean="0">
                <a:latin typeface="微软雅黑" pitchFamily="34" charset="-122"/>
                <a:ea typeface="微软雅黑" pitchFamily="34" charset="-122"/>
              </a:rPr>
              <a:t>GEF </a:t>
            </a:r>
            <a:r>
              <a:rPr lang="zh-CN" altLang="en-US" dirty="0" smtClean="0">
                <a:latin typeface="微软雅黑" pitchFamily="34" charset="-122"/>
                <a:ea typeface="微软雅黑" pitchFamily="34" charset="-122"/>
              </a:rPr>
              <a:t>则在</a:t>
            </a:r>
            <a:r>
              <a:rPr lang="en-US" altLang="zh-CN" dirty="0" smtClean="0">
                <a:latin typeface="微软雅黑" pitchFamily="34" charset="-122"/>
                <a:ea typeface="微软雅黑" pitchFamily="34" charset="-122"/>
              </a:rPr>
              <a:t>Draw2D </a:t>
            </a:r>
            <a:r>
              <a:rPr lang="zh-CN" altLang="en-US" dirty="0" smtClean="0">
                <a:latin typeface="微软雅黑" pitchFamily="34" charset="-122"/>
                <a:ea typeface="微软雅黑" pitchFamily="34" charset="-122"/>
              </a:rPr>
              <a:t>的基础上提供了一套图形编辑（交互）框架，在用户操作与用图形之间建立起了沟通的桥梁。</a:t>
            </a:r>
            <a:r>
              <a:rPr lang="en-US" altLang="zh-CN" dirty="0" smtClean="0">
                <a:latin typeface="微软雅黑" pitchFamily="34" charset="-122"/>
                <a:ea typeface="微软雅黑" pitchFamily="34" charset="-122"/>
              </a:rPr>
              <a:t>Studio </a:t>
            </a:r>
            <a:r>
              <a:rPr lang="zh-CN" altLang="en-US" dirty="0" smtClean="0">
                <a:latin typeface="微软雅黑" pitchFamily="34" charset="-122"/>
                <a:ea typeface="微软雅黑" pitchFamily="34" charset="-122"/>
              </a:rPr>
              <a:t>中的各种可视化编辑器，如：页面流编辑器、逻辑流编辑器、构件装配等，都是基于</a:t>
            </a:r>
            <a:r>
              <a:rPr lang="en-US" altLang="zh-CN" dirty="0" smtClean="0">
                <a:latin typeface="微软雅黑" pitchFamily="34" charset="-122"/>
                <a:ea typeface="微软雅黑" pitchFamily="34" charset="-122"/>
              </a:rPr>
              <a:t>GEF </a:t>
            </a:r>
            <a:r>
              <a:rPr lang="zh-CN" altLang="en-US" dirty="0" smtClean="0">
                <a:latin typeface="微软雅黑" pitchFamily="34" charset="-122"/>
                <a:ea typeface="微软雅黑" pitchFamily="34" charset="-122"/>
              </a:rPr>
              <a:t>实现的。 </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8596" y="1357298"/>
            <a:ext cx="8286808" cy="3970318"/>
          </a:xfrm>
          <a:prstGeom prst="rect">
            <a:avLst/>
          </a:prstGeom>
          <a:noFill/>
        </p:spPr>
        <p:txBody>
          <a:bodyPr wrap="square" rtlCol="0">
            <a:spAutoFit/>
          </a:bodyPr>
          <a:lstStyle/>
          <a:p>
            <a:r>
              <a:rPr lang="en-US" altLang="zh-CN" sz="2800" dirty="0" smtClean="0">
                <a:latin typeface="微软雅黑" pitchFamily="34" charset="-122"/>
                <a:ea typeface="微软雅黑" pitchFamily="34" charset="-122"/>
              </a:rPr>
              <a:t>	</a:t>
            </a:r>
            <a:r>
              <a:rPr lang="zh-CN" altLang="en-US" sz="2800" dirty="0" smtClean="0">
                <a:latin typeface="微软雅黑" pitchFamily="34" charset="-122"/>
                <a:ea typeface="微软雅黑" pitchFamily="34" charset="-122"/>
              </a:rPr>
              <a:t>集成开发环境（</a:t>
            </a:r>
            <a:r>
              <a:rPr lang="en-US" altLang="zh-CN" sz="2800" dirty="0" smtClean="0">
                <a:latin typeface="微软雅黑" pitchFamily="34" charset="-122"/>
                <a:ea typeface="微软雅黑" pitchFamily="34" charset="-122"/>
              </a:rPr>
              <a:t>IDE</a:t>
            </a:r>
            <a:r>
              <a:rPr lang="zh-CN" altLang="en-US" sz="2800" dirty="0" smtClean="0">
                <a:latin typeface="微软雅黑" pitchFamily="34" charset="-122"/>
                <a:ea typeface="微软雅黑" pitchFamily="34" charset="-122"/>
              </a:rPr>
              <a:t>，</a:t>
            </a:r>
            <a:r>
              <a:rPr lang="en-US" altLang="zh-CN" sz="2800" dirty="0" smtClean="0">
                <a:latin typeface="微软雅黑" pitchFamily="34" charset="-122"/>
                <a:ea typeface="微软雅黑" pitchFamily="34" charset="-122"/>
              </a:rPr>
              <a:t>Integrated Development Environment </a:t>
            </a:r>
            <a:r>
              <a:rPr lang="zh-CN" altLang="en-US" sz="2800" dirty="0" smtClean="0">
                <a:latin typeface="微软雅黑" pitchFamily="34" charset="-122"/>
                <a:ea typeface="微软雅黑" pitchFamily="34" charset="-122"/>
              </a:rPr>
              <a:t>）是用于提供程序开发环境的应用程序，一般包括代码编辑器、编译器、调试器和图形用户界面工具。集成了代码编写功能、分析功能、编译功能、调试功能等一体化的开发软件服务套。所有具备这一特性的软件或者软件套（组）都可以叫集成开发环境。如</a:t>
            </a:r>
            <a:r>
              <a:rPr lang="en-US" altLang="zh-CN" sz="2800" dirty="0" smtClean="0">
                <a:latin typeface="微软雅黑" pitchFamily="34" charset="-122"/>
                <a:ea typeface="微软雅黑" pitchFamily="34" charset="-122"/>
              </a:rPr>
              <a:t>:</a:t>
            </a:r>
            <a:r>
              <a:rPr lang="en-US" altLang="zh-CN" sz="2800" smtClean="0">
                <a:latin typeface="微软雅黑" pitchFamily="34" charset="-122"/>
                <a:ea typeface="微软雅黑" pitchFamily="34" charset="-122"/>
              </a:rPr>
              <a:t>Eclipse,Visual</a:t>
            </a:r>
            <a:r>
              <a:rPr lang="en-US" altLang="zh-CN" sz="2800" dirty="0" smtClean="0">
                <a:latin typeface="微软雅黑" pitchFamily="34" charset="-122"/>
                <a:ea typeface="微软雅黑" pitchFamily="34" charset="-122"/>
              </a:rPr>
              <a:t> Studio</a:t>
            </a:r>
            <a:r>
              <a:rPr lang="zh-CN" altLang="en-US" sz="2800" dirty="0" smtClean="0">
                <a:latin typeface="微软雅黑" pitchFamily="34" charset="-122"/>
                <a:ea typeface="微软雅黑" pitchFamily="34" charset="-122"/>
              </a:rPr>
              <a:t>系列，</a:t>
            </a:r>
            <a:r>
              <a:rPr lang="en-US" altLang="zh-CN" sz="2800" dirty="0" smtClean="0">
                <a:latin typeface="微软雅黑" pitchFamily="34" charset="-122"/>
                <a:ea typeface="微软雅黑" pitchFamily="34" charset="-122"/>
              </a:rPr>
              <a:t>C++ Builder</a:t>
            </a:r>
            <a:r>
              <a:rPr lang="zh-CN" altLang="en-US" sz="2800" dirty="0" smtClean="0">
                <a:latin typeface="微软雅黑" pitchFamily="34" charset="-122"/>
                <a:ea typeface="微软雅黑" pitchFamily="34" charset="-122"/>
              </a:rPr>
              <a:t>、</a:t>
            </a:r>
            <a:r>
              <a:rPr lang="en-US" altLang="zh-CN" sz="2800" dirty="0" smtClean="0">
                <a:latin typeface="微软雅黑" pitchFamily="34" charset="-122"/>
                <a:ea typeface="微软雅黑" pitchFamily="34" charset="-122"/>
              </a:rPr>
              <a:t>Delphi</a:t>
            </a:r>
            <a:r>
              <a:rPr lang="zh-CN" altLang="en-US" sz="2800" dirty="0" smtClean="0">
                <a:latin typeface="微软雅黑" pitchFamily="34" charset="-122"/>
                <a:ea typeface="微软雅黑" pitchFamily="34" charset="-122"/>
              </a:rPr>
              <a:t>系列等。该程序可以独立运行，也可以和其它程序并用</a:t>
            </a:r>
            <a:endParaRPr lang="zh-CN" altLang="en-US" sz="2800" dirty="0">
              <a:latin typeface="微软雅黑" pitchFamily="34" charset="-122"/>
              <a:ea typeface="微软雅黑" pitchFamily="34" charset="-122"/>
            </a:endParaRPr>
          </a:p>
        </p:txBody>
      </p:sp>
      <p:sp>
        <p:nvSpPr>
          <p:cNvPr id="3" name="Rectangle 2"/>
          <p:cNvSpPr>
            <a:spLocks noGrp="1" noChangeArrowheads="1"/>
          </p:cNvSpPr>
          <p:nvPr/>
        </p:nvSpPr>
        <p:spPr bwMode="auto">
          <a:xfrm>
            <a:off x="357158" y="285728"/>
            <a:ext cx="8207375" cy="649287"/>
          </a:xfrm>
          <a:prstGeom prst="rect">
            <a:avLst/>
          </a:prstGeom>
          <a:noFill/>
          <a:ln>
            <a:noFill/>
          </a:ln>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bg1"/>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3200" b="1">
                <a:solidFill>
                  <a:schemeClr val="bg1"/>
                </a:solidFill>
                <a:effectLst>
                  <a:outerShdw blurRad="38100" dist="38100" dir="2700000" algn="tl">
                    <a:srgbClr val="C0C0C0"/>
                  </a:outerShdw>
                </a:effectLst>
                <a:latin typeface="华文细黑" pitchFamily="2" charset="-122"/>
                <a:ea typeface="华文细黑" pitchFamily="2" charset="-122"/>
              </a:defRPr>
            </a:lvl2pPr>
            <a:lvl3pPr algn="l" rtl="0" eaLnBrk="0" fontAlgn="base" hangingPunct="0">
              <a:spcBef>
                <a:spcPct val="0"/>
              </a:spcBef>
              <a:spcAft>
                <a:spcPct val="0"/>
              </a:spcAft>
              <a:defRPr sz="3200" b="1">
                <a:solidFill>
                  <a:schemeClr val="bg1"/>
                </a:solidFill>
                <a:effectLst>
                  <a:outerShdw blurRad="38100" dist="38100" dir="2700000" algn="tl">
                    <a:srgbClr val="C0C0C0"/>
                  </a:outerShdw>
                </a:effectLst>
                <a:latin typeface="华文细黑" pitchFamily="2" charset="-122"/>
                <a:ea typeface="华文细黑" pitchFamily="2" charset="-122"/>
              </a:defRPr>
            </a:lvl3pPr>
            <a:lvl4pPr algn="l" rtl="0" eaLnBrk="0" fontAlgn="base" hangingPunct="0">
              <a:spcBef>
                <a:spcPct val="0"/>
              </a:spcBef>
              <a:spcAft>
                <a:spcPct val="0"/>
              </a:spcAft>
              <a:defRPr sz="3200" b="1">
                <a:solidFill>
                  <a:schemeClr val="bg1"/>
                </a:solidFill>
                <a:effectLst>
                  <a:outerShdw blurRad="38100" dist="38100" dir="2700000" algn="tl">
                    <a:srgbClr val="C0C0C0"/>
                  </a:outerShdw>
                </a:effectLst>
                <a:latin typeface="华文细黑" pitchFamily="2" charset="-122"/>
                <a:ea typeface="华文细黑" pitchFamily="2" charset="-122"/>
              </a:defRPr>
            </a:lvl4pPr>
            <a:lvl5pPr algn="l" rtl="0" eaLnBrk="0" fontAlgn="base" hangingPunct="0">
              <a:spcBef>
                <a:spcPct val="0"/>
              </a:spcBef>
              <a:spcAft>
                <a:spcPct val="0"/>
              </a:spcAft>
              <a:defRPr sz="3200" b="1">
                <a:solidFill>
                  <a:schemeClr val="bg1"/>
                </a:solidFill>
                <a:effectLst>
                  <a:outerShdw blurRad="38100" dist="38100" dir="2700000" algn="tl">
                    <a:srgbClr val="C0C0C0"/>
                  </a:outerShdw>
                </a:effectLst>
                <a:latin typeface="华文细黑" pitchFamily="2" charset="-122"/>
                <a:ea typeface="华文细黑" pitchFamily="2" charset="-122"/>
              </a:defRPr>
            </a:lvl5pPr>
            <a:lvl6pPr marL="457200" algn="l" rtl="0" eaLnBrk="0" fontAlgn="base" hangingPunct="0">
              <a:spcBef>
                <a:spcPct val="0"/>
              </a:spcBef>
              <a:spcAft>
                <a:spcPct val="0"/>
              </a:spcAft>
              <a:defRPr sz="3200" b="1">
                <a:solidFill>
                  <a:schemeClr val="bg1"/>
                </a:solidFill>
                <a:effectLst>
                  <a:outerShdw blurRad="38100" dist="38100" dir="2700000" algn="tl">
                    <a:srgbClr val="C0C0C0"/>
                  </a:outerShdw>
                </a:effectLst>
                <a:latin typeface="华文细黑" pitchFamily="2" charset="-122"/>
                <a:ea typeface="华文细黑" pitchFamily="2" charset="-122"/>
              </a:defRPr>
            </a:lvl6pPr>
            <a:lvl7pPr marL="914400" algn="l" rtl="0" eaLnBrk="0" fontAlgn="base" hangingPunct="0">
              <a:spcBef>
                <a:spcPct val="0"/>
              </a:spcBef>
              <a:spcAft>
                <a:spcPct val="0"/>
              </a:spcAft>
              <a:defRPr sz="3200" b="1">
                <a:solidFill>
                  <a:schemeClr val="bg1"/>
                </a:solidFill>
                <a:effectLst>
                  <a:outerShdw blurRad="38100" dist="38100" dir="2700000" algn="tl">
                    <a:srgbClr val="C0C0C0"/>
                  </a:outerShdw>
                </a:effectLst>
                <a:latin typeface="华文细黑" pitchFamily="2" charset="-122"/>
                <a:ea typeface="华文细黑" pitchFamily="2" charset="-122"/>
              </a:defRPr>
            </a:lvl7pPr>
            <a:lvl8pPr marL="1371600" algn="l" rtl="0" eaLnBrk="0" fontAlgn="base" hangingPunct="0">
              <a:spcBef>
                <a:spcPct val="0"/>
              </a:spcBef>
              <a:spcAft>
                <a:spcPct val="0"/>
              </a:spcAft>
              <a:defRPr sz="3200" b="1">
                <a:solidFill>
                  <a:schemeClr val="bg1"/>
                </a:solidFill>
                <a:effectLst>
                  <a:outerShdw blurRad="38100" dist="38100" dir="2700000" algn="tl">
                    <a:srgbClr val="C0C0C0"/>
                  </a:outerShdw>
                </a:effectLst>
                <a:latin typeface="华文细黑" pitchFamily="2" charset="-122"/>
                <a:ea typeface="华文细黑" pitchFamily="2" charset="-122"/>
              </a:defRPr>
            </a:lvl8pPr>
            <a:lvl9pPr marL="1828800" algn="l" rtl="0" eaLnBrk="0" fontAlgn="base" hangingPunct="0">
              <a:spcBef>
                <a:spcPct val="0"/>
              </a:spcBef>
              <a:spcAft>
                <a:spcPct val="0"/>
              </a:spcAft>
              <a:defRPr sz="3200" b="1">
                <a:solidFill>
                  <a:schemeClr val="bg1"/>
                </a:solidFill>
                <a:effectLst>
                  <a:outerShdw blurRad="38100" dist="38100" dir="2700000" algn="tl">
                    <a:srgbClr val="C0C0C0"/>
                  </a:outerShdw>
                </a:effectLst>
                <a:latin typeface="华文细黑" pitchFamily="2" charset="-122"/>
                <a:ea typeface="华文细黑" pitchFamily="2" charset="-122"/>
              </a:defRPr>
            </a:lvl9pPr>
          </a:lstStyle>
          <a:p>
            <a:pPr>
              <a:defRPr/>
            </a:pPr>
            <a:r>
              <a:rPr lang="en-US" altLang="zh-CN" sz="2800" b="0" dirty="0" smtClean="0">
                <a:effectLst/>
                <a:latin typeface="微软雅黑" pitchFamily="34" charset="-122"/>
                <a:ea typeface="微软雅黑" pitchFamily="34" charset="-122"/>
              </a:rPr>
              <a:t>IDE</a:t>
            </a:r>
            <a:r>
              <a:rPr lang="zh-CN" altLang="en-US" sz="2800" b="0" dirty="0" smtClean="0">
                <a:effectLst/>
                <a:latin typeface="微软雅黑" pitchFamily="34" charset="-122"/>
                <a:ea typeface="微软雅黑" pitchFamily="34" charset="-122"/>
              </a:rPr>
              <a:t>是什么</a:t>
            </a:r>
            <a:r>
              <a:rPr lang="en-US" altLang="zh-CN" sz="2800" b="0" dirty="0" smtClean="0">
                <a:effectLst/>
                <a:latin typeface="微软雅黑" pitchFamily="34" charset="-122"/>
                <a:ea typeface="微软雅黑" pitchFamily="34" charset="-122"/>
              </a:rPr>
              <a:t>?</a:t>
            </a:r>
            <a:endParaRPr lang="zh-CN" altLang="en-US" sz="2800" b="0" dirty="0" smtClean="0">
              <a:effectLst/>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322263" y="188913"/>
            <a:ext cx="8637587" cy="561975"/>
          </a:xfrm>
        </p:spPr>
        <p:txBody>
          <a:bodyPr/>
          <a:lstStyle/>
          <a:p>
            <a:pPr>
              <a:defRPr/>
            </a:pPr>
            <a:r>
              <a:rPr lang="en-US" altLang="zh-CN" sz="2800" b="0" dirty="0" smtClean="0">
                <a:effectLst/>
                <a:latin typeface="微软雅黑" pitchFamily="34" charset="-122"/>
                <a:ea typeface="微软雅黑" pitchFamily="34" charset="-122"/>
              </a:rPr>
              <a:t>LTK</a:t>
            </a:r>
            <a:endParaRPr lang="zh-CN" altLang="en-US" sz="2800" b="0" dirty="0" smtClean="0">
              <a:effectLst/>
              <a:latin typeface="微软雅黑" pitchFamily="34" charset="-122"/>
              <a:ea typeface="微软雅黑" pitchFamily="34" charset="-122"/>
            </a:endParaRPr>
          </a:p>
        </p:txBody>
      </p:sp>
      <p:sp>
        <p:nvSpPr>
          <p:cNvPr id="3" name="Rectangle 3"/>
          <p:cNvSpPr>
            <a:spLocks noGrp="1" noChangeArrowheads="1"/>
          </p:cNvSpPr>
          <p:nvPr>
            <p:ph type="body" idx="1"/>
          </p:nvPr>
        </p:nvSpPr>
        <p:spPr>
          <a:xfrm>
            <a:off x="506413" y="1125538"/>
            <a:ext cx="8280429" cy="5029200"/>
          </a:xfrm>
        </p:spPr>
        <p:txBody>
          <a:bodyPr/>
          <a:lstStyle/>
          <a:p>
            <a:pPr eaLnBrk="1" hangingPunct="1">
              <a:buNone/>
            </a:pP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 </a:t>
            </a:r>
            <a:r>
              <a:rPr lang="en-US" altLang="zh-CN" dirty="0" smtClean="0">
                <a:latin typeface="微软雅黑" pitchFamily="34" charset="-122"/>
                <a:ea typeface="微软雅黑" pitchFamily="34" charset="-122"/>
              </a:rPr>
              <a:t>LTK</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Languages </a:t>
            </a:r>
            <a:r>
              <a:rPr lang="en-US" altLang="zh-CN" dirty="0" err="1" smtClean="0">
                <a:latin typeface="微软雅黑" pitchFamily="34" charset="-122"/>
                <a:ea typeface="微软雅黑" pitchFamily="34" charset="-122"/>
              </a:rPr>
              <a:t>ToolKit</a:t>
            </a:r>
            <a:r>
              <a:rPr lang="zh-CN" altLang="en-US" dirty="0" smtClean="0">
                <a:latin typeface="微软雅黑" pitchFamily="34" charset="-122"/>
                <a:ea typeface="微软雅黑" pitchFamily="34" charset="-122"/>
              </a:rPr>
              <a:t>） ，是一套独立于特定语言的语言基础框架，</a:t>
            </a:r>
            <a:r>
              <a:rPr lang="en-US" altLang="zh-CN" dirty="0" smtClean="0">
                <a:latin typeface="微软雅黑" pitchFamily="34" charset="-122"/>
                <a:ea typeface="微软雅黑" pitchFamily="34" charset="-122"/>
              </a:rPr>
              <a:t>Eclipse </a:t>
            </a:r>
            <a:r>
              <a:rPr lang="zh-CN" altLang="en-US" dirty="0" smtClean="0">
                <a:latin typeface="微软雅黑" pitchFamily="34" charset="-122"/>
                <a:ea typeface="微软雅黑" pitchFamily="34" charset="-122"/>
              </a:rPr>
              <a:t>中各种开发语言（如：</a:t>
            </a:r>
            <a:r>
              <a:rPr lang="en-US" altLang="zh-CN" dirty="0" smtClean="0">
                <a:latin typeface="微软雅黑" pitchFamily="34" charset="-122"/>
                <a:ea typeface="微软雅黑" pitchFamily="34" charset="-122"/>
              </a:rPr>
              <a:t>Java</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C/C++</a:t>
            </a:r>
            <a:r>
              <a:rPr lang="zh-CN" altLang="en-US" dirty="0" smtClean="0">
                <a:latin typeface="微软雅黑" pitchFamily="34" charset="-122"/>
                <a:ea typeface="微软雅黑" pitchFamily="34" charset="-122"/>
              </a:rPr>
              <a:t>）所提供的重构功能都是基于该框架进行开发的。</a:t>
            </a:r>
            <a:r>
              <a:rPr lang="en-US" altLang="zh-CN" dirty="0" smtClean="0">
                <a:latin typeface="微软雅黑" pitchFamily="34" charset="-122"/>
                <a:ea typeface="微软雅黑" pitchFamily="34" charset="-122"/>
              </a:rPr>
              <a:t>Studio </a:t>
            </a:r>
            <a:r>
              <a:rPr lang="zh-CN" altLang="en-US" dirty="0" smtClean="0">
                <a:latin typeface="微软雅黑" pitchFamily="34" charset="-122"/>
                <a:ea typeface="微软雅黑" pitchFamily="34" charset="-122"/>
              </a:rPr>
              <a:t>中所提供的重构功能也是基础该框架进行开发的。 </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1472" y="1428736"/>
            <a:ext cx="8072494" cy="1384995"/>
          </a:xfrm>
          <a:prstGeom prst="rect">
            <a:avLst/>
          </a:prstGeom>
          <a:noFill/>
        </p:spPr>
        <p:txBody>
          <a:bodyPr wrap="square" rtlCol="0">
            <a:spAutoFit/>
          </a:bodyPr>
          <a:lstStyle/>
          <a:p>
            <a:r>
              <a:rPr lang="en-US" altLang="zh-CN" sz="2800" dirty="0" smtClean="0">
                <a:latin typeface="微软雅黑" pitchFamily="34" charset="-122"/>
                <a:ea typeface="微软雅黑" pitchFamily="34" charset="-122"/>
              </a:rPr>
              <a:t>Eclipse</a:t>
            </a:r>
            <a:r>
              <a:rPr lang="zh-CN" altLang="en-US" sz="2800" dirty="0" smtClean="0">
                <a:latin typeface="微软雅黑" pitchFamily="34" charset="-122"/>
                <a:ea typeface="微软雅黑" pitchFamily="34" charset="-122"/>
              </a:rPr>
              <a:t>是什么</a:t>
            </a:r>
            <a:r>
              <a:rPr lang="en-US" altLang="zh-CN" sz="2800" dirty="0" smtClean="0">
                <a:latin typeface="微软雅黑" pitchFamily="34" charset="-122"/>
                <a:ea typeface="微软雅黑" pitchFamily="34" charset="-122"/>
              </a:rPr>
              <a:t>?</a:t>
            </a:r>
          </a:p>
          <a:p>
            <a:r>
              <a:rPr lang="zh-CN" altLang="en-US" sz="2800" dirty="0" smtClean="0">
                <a:latin typeface="微软雅黑" pitchFamily="34" charset="-122"/>
                <a:ea typeface="微软雅黑" pitchFamily="34" charset="-122"/>
              </a:rPr>
              <a:t>什么是</a:t>
            </a:r>
            <a:r>
              <a:rPr lang="en-US" altLang="zh-CN" sz="2800" dirty="0" smtClean="0">
                <a:latin typeface="微软雅黑" pitchFamily="34" charset="-122"/>
                <a:ea typeface="微软雅黑" pitchFamily="34" charset="-122"/>
              </a:rPr>
              <a:t>Eclipse</a:t>
            </a:r>
            <a:r>
              <a:rPr lang="zh-CN" altLang="en-US" sz="2800" dirty="0" smtClean="0">
                <a:latin typeface="微软雅黑" pitchFamily="34" charset="-122"/>
                <a:ea typeface="微软雅黑" pitchFamily="34" charset="-122"/>
              </a:rPr>
              <a:t>插件</a:t>
            </a:r>
            <a:r>
              <a:rPr lang="en-US" altLang="zh-CN" sz="2800" dirty="0" smtClean="0">
                <a:latin typeface="微软雅黑" pitchFamily="34" charset="-122"/>
                <a:ea typeface="微软雅黑" pitchFamily="34" charset="-122"/>
              </a:rPr>
              <a:t>?</a:t>
            </a:r>
          </a:p>
          <a:p>
            <a:r>
              <a:rPr lang="en-US" altLang="zh-CN" sz="2800" dirty="0" smtClean="0">
                <a:latin typeface="微软雅黑" pitchFamily="34" charset="-122"/>
                <a:ea typeface="微软雅黑" pitchFamily="34" charset="-122"/>
              </a:rPr>
              <a:t>Eclipse</a:t>
            </a:r>
            <a:r>
              <a:rPr lang="zh-CN" altLang="en-US" sz="2800" dirty="0" smtClean="0">
                <a:latin typeface="微软雅黑" pitchFamily="34" charset="-122"/>
                <a:ea typeface="微软雅黑" pitchFamily="34" charset="-122"/>
              </a:rPr>
              <a:t>常用插件有哪些</a:t>
            </a:r>
            <a:r>
              <a:rPr lang="en-US" altLang="zh-CN" sz="2800" dirty="0" smtClean="0">
                <a:latin typeface="微软雅黑" pitchFamily="34" charset="-122"/>
                <a:ea typeface="微软雅黑" pitchFamily="34" charset="-122"/>
              </a:rPr>
              <a:t>?</a:t>
            </a:r>
            <a:endParaRPr lang="zh-CN" altLang="en-US" sz="2800" dirty="0">
              <a:latin typeface="微软雅黑" pitchFamily="34" charset="-122"/>
              <a:ea typeface="微软雅黑" pitchFamily="34" charset="-122"/>
            </a:endParaRPr>
          </a:p>
        </p:txBody>
      </p:sp>
      <p:sp>
        <p:nvSpPr>
          <p:cNvPr id="3" name="Rectangle 2"/>
          <p:cNvSpPr>
            <a:spLocks noGrp="1" noChangeArrowheads="1"/>
          </p:cNvSpPr>
          <p:nvPr>
            <p:ph type="title"/>
          </p:nvPr>
        </p:nvSpPr>
        <p:spPr>
          <a:xfrm>
            <a:off x="322263" y="188913"/>
            <a:ext cx="8637587" cy="561975"/>
          </a:xfrm>
        </p:spPr>
        <p:txBody>
          <a:bodyPr/>
          <a:lstStyle/>
          <a:p>
            <a:pPr>
              <a:defRPr/>
            </a:pPr>
            <a:r>
              <a:rPr lang="zh-CN" altLang="en-US" sz="2800" b="0" dirty="0" smtClean="0">
                <a:effectLst/>
                <a:latin typeface="微软雅黑" pitchFamily="34" charset="-122"/>
                <a:ea typeface="微软雅黑" pitchFamily="34" charset="-122"/>
              </a:rPr>
              <a:t>小结</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71802" y="2500306"/>
            <a:ext cx="2807563" cy="523220"/>
          </a:xfrm>
          <a:prstGeom prst="rect">
            <a:avLst/>
          </a:prstGeom>
          <a:noFill/>
        </p:spPr>
        <p:txBody>
          <a:bodyPr wrap="none" rtlCol="0">
            <a:spAutoFit/>
          </a:bodyPr>
          <a:lstStyle/>
          <a:p>
            <a:r>
              <a:rPr lang="en-US" altLang="zh-CN" sz="2800" dirty="0" smtClean="0">
                <a:latin typeface="微软雅黑" pitchFamily="34" charset="-122"/>
                <a:ea typeface="微软雅黑" pitchFamily="34" charset="-122"/>
              </a:rPr>
              <a:t>EOS Studio</a:t>
            </a:r>
            <a:r>
              <a:rPr lang="zh-CN" altLang="en-US" sz="2800" dirty="0" smtClean="0">
                <a:latin typeface="微软雅黑" pitchFamily="34" charset="-122"/>
                <a:ea typeface="微软雅黑" pitchFamily="34" charset="-122"/>
              </a:rPr>
              <a:t>介绍</a:t>
            </a:r>
            <a:endParaRPr lang="zh-CN" altLang="en-US" sz="28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322263" y="188913"/>
            <a:ext cx="8750300" cy="561975"/>
          </a:xfrm>
        </p:spPr>
        <p:txBody>
          <a:bodyPr/>
          <a:lstStyle/>
          <a:p>
            <a:pPr eaLnBrk="1" hangingPunct="1"/>
            <a:r>
              <a:rPr lang="zh-CN" altLang="en-US" sz="2800" b="0" dirty="0" smtClean="0">
                <a:effectLst/>
                <a:latin typeface="微软雅黑" pitchFamily="34" charset="-122"/>
                <a:ea typeface="微软雅黑" pitchFamily="34" charset="-122"/>
              </a:rPr>
              <a:t>studio概览</a:t>
            </a:r>
          </a:p>
        </p:txBody>
      </p:sp>
      <p:sp>
        <p:nvSpPr>
          <p:cNvPr id="3" name="Rectangle 3"/>
          <p:cNvSpPr>
            <a:spLocks noGrp="1" noChangeArrowheads="1"/>
          </p:cNvSpPr>
          <p:nvPr>
            <p:ph type="body" idx="1"/>
          </p:nvPr>
        </p:nvSpPr>
        <p:spPr>
          <a:xfrm>
            <a:off x="495300" y="992188"/>
            <a:ext cx="8750300" cy="5029200"/>
          </a:xfrm>
        </p:spPr>
        <p:txBody>
          <a:bodyPr/>
          <a:lstStyle/>
          <a:p>
            <a:pPr eaLnBrk="1" hangingPunct="1"/>
            <a:r>
              <a:rPr lang="zh-CN" altLang="en-US" dirty="0" smtClean="0"/>
              <a:t>总体架构</a:t>
            </a:r>
          </a:p>
          <a:p>
            <a:pPr eaLnBrk="1" hangingPunct="1"/>
            <a:endParaRPr lang="zh-CN" altLang="en-US" dirty="0" smtClean="0"/>
          </a:p>
        </p:txBody>
      </p:sp>
      <p:sp>
        <p:nvSpPr>
          <p:cNvPr id="4" name="AutoShape 4"/>
          <p:cNvSpPr>
            <a:spLocks noChangeArrowheads="1"/>
          </p:cNvSpPr>
          <p:nvPr/>
        </p:nvSpPr>
        <p:spPr bwMode="auto">
          <a:xfrm>
            <a:off x="1104900" y="5210175"/>
            <a:ext cx="6759575" cy="987425"/>
          </a:xfrm>
          <a:prstGeom prst="roundRect">
            <a:avLst>
              <a:gd name="adj" fmla="val 16667"/>
            </a:avLst>
          </a:prstGeom>
          <a:gradFill rotWithShape="0">
            <a:gsLst>
              <a:gs pos="0">
                <a:srgbClr val="BBEA8C"/>
              </a:gs>
              <a:gs pos="100000">
                <a:srgbClr val="CCFF99">
                  <a:alpha val="62999"/>
                </a:srgbClr>
              </a:gs>
            </a:gsLst>
            <a:lin ang="5400000" scaled="1"/>
          </a:gradFill>
          <a:ln w="9525">
            <a:solidFill>
              <a:schemeClr val="tx1"/>
            </a:solidFill>
            <a:round/>
            <a:headEnd/>
            <a:tailEnd/>
          </a:ln>
          <a:effectLst/>
        </p:spPr>
        <p:txBody>
          <a:bodyPr anchor="ctr"/>
          <a:lstStyle/>
          <a:p>
            <a:endParaRPr lang="zh-CN" altLang="en-US"/>
          </a:p>
        </p:txBody>
      </p:sp>
      <p:sp>
        <p:nvSpPr>
          <p:cNvPr id="5" name="AutoShape 5"/>
          <p:cNvSpPr>
            <a:spLocks noChangeArrowheads="1"/>
          </p:cNvSpPr>
          <p:nvPr/>
        </p:nvSpPr>
        <p:spPr bwMode="auto">
          <a:xfrm>
            <a:off x="1354138" y="5737225"/>
            <a:ext cx="6319837" cy="336550"/>
          </a:xfrm>
          <a:prstGeom prst="roundRect">
            <a:avLst>
              <a:gd name="adj" fmla="val 16667"/>
            </a:avLst>
          </a:prstGeom>
          <a:solidFill>
            <a:schemeClr val="accent1"/>
          </a:solidFill>
          <a:ln w="9525">
            <a:solidFill>
              <a:schemeClr val="tx1"/>
            </a:solidFill>
            <a:round/>
            <a:headEnd/>
            <a:tailEnd/>
          </a:ln>
          <a:effectLst/>
        </p:spPr>
        <p:txBody>
          <a:bodyPr wrap="none" anchor="ctr"/>
          <a:lstStyle/>
          <a:p>
            <a:pPr algn="ctr"/>
            <a:r>
              <a:rPr lang="zh-CN" altLang="en-US"/>
              <a:t>Eclipse基础平台</a:t>
            </a:r>
          </a:p>
        </p:txBody>
      </p:sp>
      <p:sp>
        <p:nvSpPr>
          <p:cNvPr id="6" name="AutoShape 6"/>
          <p:cNvSpPr>
            <a:spLocks noChangeArrowheads="1"/>
          </p:cNvSpPr>
          <p:nvPr/>
        </p:nvSpPr>
        <p:spPr bwMode="auto">
          <a:xfrm>
            <a:off x="5357813" y="5383213"/>
            <a:ext cx="904875" cy="257175"/>
          </a:xfrm>
          <a:prstGeom prst="roundRect">
            <a:avLst>
              <a:gd name="adj" fmla="val 16667"/>
            </a:avLst>
          </a:prstGeom>
          <a:solidFill>
            <a:schemeClr val="accent1"/>
          </a:solidFill>
          <a:ln w="9525">
            <a:solidFill>
              <a:schemeClr val="tx1"/>
            </a:solidFill>
            <a:round/>
            <a:headEnd/>
            <a:tailEnd/>
          </a:ln>
          <a:effectLst/>
        </p:spPr>
        <p:txBody>
          <a:bodyPr wrap="none" anchor="ctr"/>
          <a:lstStyle/>
          <a:p>
            <a:pPr algn="ctr"/>
            <a:r>
              <a:rPr lang="zh-CN" altLang="en-US"/>
              <a:t>GEF</a:t>
            </a:r>
          </a:p>
        </p:txBody>
      </p:sp>
      <p:sp>
        <p:nvSpPr>
          <p:cNvPr id="7" name="AutoShape 7"/>
          <p:cNvSpPr>
            <a:spLocks noChangeArrowheads="1"/>
          </p:cNvSpPr>
          <p:nvPr/>
        </p:nvSpPr>
        <p:spPr bwMode="auto">
          <a:xfrm>
            <a:off x="6645275" y="5381625"/>
            <a:ext cx="904875" cy="257175"/>
          </a:xfrm>
          <a:prstGeom prst="roundRect">
            <a:avLst>
              <a:gd name="adj" fmla="val 16667"/>
            </a:avLst>
          </a:prstGeom>
          <a:solidFill>
            <a:schemeClr val="accent1"/>
          </a:solidFill>
          <a:ln w="9525">
            <a:solidFill>
              <a:schemeClr val="tx1"/>
            </a:solidFill>
            <a:round/>
            <a:headEnd/>
            <a:tailEnd/>
          </a:ln>
          <a:effectLst/>
        </p:spPr>
        <p:txBody>
          <a:bodyPr wrap="none" anchor="ctr"/>
          <a:lstStyle/>
          <a:p>
            <a:pPr algn="ctr"/>
            <a:r>
              <a:rPr lang="zh-CN" altLang="en-US"/>
              <a:t>LTK</a:t>
            </a:r>
          </a:p>
        </p:txBody>
      </p:sp>
      <p:sp>
        <p:nvSpPr>
          <p:cNvPr id="8" name="AutoShape 8"/>
          <p:cNvSpPr>
            <a:spLocks noChangeArrowheads="1"/>
          </p:cNvSpPr>
          <p:nvPr/>
        </p:nvSpPr>
        <p:spPr bwMode="auto">
          <a:xfrm>
            <a:off x="1108075" y="4381500"/>
            <a:ext cx="6699250" cy="733425"/>
          </a:xfrm>
          <a:prstGeom prst="roundRect">
            <a:avLst>
              <a:gd name="adj" fmla="val 16667"/>
            </a:avLst>
          </a:prstGeom>
          <a:gradFill rotWithShape="0">
            <a:gsLst>
              <a:gs pos="0">
                <a:srgbClr val="FFFFCC">
                  <a:alpha val="62999"/>
                </a:srgbClr>
              </a:gs>
              <a:gs pos="100000">
                <a:srgbClr val="FFFFEE"/>
              </a:gs>
            </a:gsLst>
            <a:lin ang="5400000" scaled="1"/>
          </a:gradFill>
          <a:ln w="9525">
            <a:solidFill>
              <a:schemeClr val="tx1"/>
            </a:solidFill>
            <a:round/>
            <a:headEnd/>
            <a:tailEnd/>
          </a:ln>
          <a:effectLst/>
        </p:spPr>
        <p:txBody>
          <a:bodyPr wrap="none" anchor="ctr"/>
          <a:lstStyle/>
          <a:p>
            <a:pPr algn="ctr"/>
            <a:r>
              <a:rPr lang="zh-CN" altLang="en-US"/>
              <a:t>基础框架</a:t>
            </a:r>
          </a:p>
          <a:p>
            <a:pPr algn="ctr"/>
            <a:endParaRPr lang="zh-CN" altLang="en-US"/>
          </a:p>
        </p:txBody>
      </p:sp>
      <p:sp>
        <p:nvSpPr>
          <p:cNvPr id="9" name="AutoShape 9"/>
          <p:cNvSpPr>
            <a:spLocks noChangeArrowheads="1"/>
          </p:cNvSpPr>
          <p:nvPr/>
        </p:nvSpPr>
        <p:spPr bwMode="auto">
          <a:xfrm>
            <a:off x="1341438" y="5367338"/>
            <a:ext cx="904875" cy="257175"/>
          </a:xfrm>
          <a:prstGeom prst="roundRect">
            <a:avLst>
              <a:gd name="adj" fmla="val 16667"/>
            </a:avLst>
          </a:prstGeom>
          <a:solidFill>
            <a:schemeClr val="accent1"/>
          </a:solidFill>
          <a:ln w="9525">
            <a:solidFill>
              <a:schemeClr val="tx1"/>
            </a:solidFill>
            <a:round/>
            <a:headEnd/>
            <a:tailEnd/>
          </a:ln>
          <a:effectLst/>
        </p:spPr>
        <p:txBody>
          <a:bodyPr wrap="none" anchor="ctr"/>
          <a:lstStyle/>
          <a:p>
            <a:pPr algn="ctr"/>
            <a:r>
              <a:rPr lang="zh-CN" altLang="en-US"/>
              <a:t>JDT</a:t>
            </a:r>
          </a:p>
        </p:txBody>
      </p:sp>
      <p:sp>
        <p:nvSpPr>
          <p:cNvPr id="10" name="AutoShape 10"/>
          <p:cNvSpPr>
            <a:spLocks noChangeArrowheads="1"/>
          </p:cNvSpPr>
          <p:nvPr/>
        </p:nvSpPr>
        <p:spPr bwMode="auto">
          <a:xfrm>
            <a:off x="2757488" y="5370513"/>
            <a:ext cx="904875" cy="257175"/>
          </a:xfrm>
          <a:prstGeom prst="roundRect">
            <a:avLst>
              <a:gd name="adj" fmla="val 16667"/>
            </a:avLst>
          </a:prstGeom>
          <a:solidFill>
            <a:schemeClr val="accent1"/>
          </a:solidFill>
          <a:ln w="9525">
            <a:solidFill>
              <a:schemeClr val="tx1"/>
            </a:solidFill>
            <a:round/>
            <a:headEnd/>
            <a:tailEnd/>
          </a:ln>
          <a:effectLst/>
        </p:spPr>
        <p:txBody>
          <a:bodyPr wrap="none" anchor="ctr"/>
          <a:lstStyle/>
          <a:p>
            <a:pPr algn="ctr"/>
            <a:r>
              <a:rPr lang="zh-CN" altLang="en-US" dirty="0"/>
              <a:t>WTP</a:t>
            </a:r>
          </a:p>
        </p:txBody>
      </p:sp>
      <p:sp>
        <p:nvSpPr>
          <p:cNvPr id="11" name="AutoShape 11"/>
          <p:cNvSpPr>
            <a:spLocks noChangeArrowheads="1"/>
          </p:cNvSpPr>
          <p:nvPr/>
        </p:nvSpPr>
        <p:spPr bwMode="auto">
          <a:xfrm>
            <a:off x="4067175" y="5372100"/>
            <a:ext cx="904875" cy="255588"/>
          </a:xfrm>
          <a:prstGeom prst="roundRect">
            <a:avLst>
              <a:gd name="adj" fmla="val 16667"/>
            </a:avLst>
          </a:prstGeom>
          <a:solidFill>
            <a:schemeClr val="accent1"/>
          </a:solidFill>
          <a:ln w="9525">
            <a:solidFill>
              <a:schemeClr val="tx1"/>
            </a:solidFill>
            <a:round/>
            <a:headEnd/>
            <a:tailEnd/>
          </a:ln>
          <a:effectLst/>
        </p:spPr>
        <p:txBody>
          <a:bodyPr wrap="none" anchor="ctr"/>
          <a:lstStyle/>
          <a:p>
            <a:pPr algn="ctr"/>
            <a:r>
              <a:rPr lang="zh-CN" altLang="en-US"/>
              <a:t>EMF</a:t>
            </a:r>
          </a:p>
        </p:txBody>
      </p:sp>
      <p:sp>
        <p:nvSpPr>
          <p:cNvPr id="12" name="AutoShape 12"/>
          <p:cNvSpPr>
            <a:spLocks noChangeArrowheads="1"/>
          </p:cNvSpPr>
          <p:nvPr/>
        </p:nvSpPr>
        <p:spPr bwMode="auto">
          <a:xfrm>
            <a:off x="6054725" y="4792663"/>
            <a:ext cx="1344613" cy="257175"/>
          </a:xfrm>
          <a:prstGeom prst="roundRect">
            <a:avLst>
              <a:gd name="adj" fmla="val 16667"/>
            </a:avLst>
          </a:prstGeom>
          <a:solidFill>
            <a:schemeClr val="accent1"/>
          </a:solidFill>
          <a:ln w="9525">
            <a:solidFill>
              <a:schemeClr val="tx1"/>
            </a:solidFill>
            <a:round/>
            <a:headEnd/>
            <a:tailEnd/>
          </a:ln>
          <a:effectLst/>
        </p:spPr>
        <p:txBody>
          <a:bodyPr wrap="none" anchor="ctr"/>
          <a:lstStyle/>
          <a:p>
            <a:pPr algn="ctr"/>
            <a:r>
              <a:rPr lang="zh-CN" altLang="en-US"/>
              <a:t>UI框架</a:t>
            </a:r>
          </a:p>
        </p:txBody>
      </p:sp>
      <p:sp>
        <p:nvSpPr>
          <p:cNvPr id="13" name="AutoShape 13"/>
          <p:cNvSpPr>
            <a:spLocks noChangeArrowheads="1"/>
          </p:cNvSpPr>
          <p:nvPr/>
        </p:nvSpPr>
        <p:spPr bwMode="auto">
          <a:xfrm>
            <a:off x="1535113" y="4778375"/>
            <a:ext cx="1344612" cy="255588"/>
          </a:xfrm>
          <a:prstGeom prst="roundRect">
            <a:avLst>
              <a:gd name="adj" fmla="val 16667"/>
            </a:avLst>
          </a:prstGeom>
          <a:solidFill>
            <a:schemeClr val="accent1"/>
          </a:solidFill>
          <a:ln w="9525">
            <a:solidFill>
              <a:schemeClr val="tx1"/>
            </a:solidFill>
            <a:round/>
            <a:headEnd/>
            <a:tailEnd/>
          </a:ln>
          <a:effectLst/>
        </p:spPr>
        <p:txBody>
          <a:bodyPr wrap="none" anchor="ctr"/>
          <a:lstStyle/>
          <a:p>
            <a:pPr algn="ctr"/>
            <a:r>
              <a:rPr lang="zh-CN" altLang="en-US" dirty="0"/>
              <a:t>资源访问API</a:t>
            </a:r>
          </a:p>
        </p:txBody>
      </p:sp>
      <p:sp>
        <p:nvSpPr>
          <p:cNvPr id="14" name="AutoShape 14"/>
          <p:cNvSpPr>
            <a:spLocks noChangeArrowheads="1"/>
          </p:cNvSpPr>
          <p:nvPr/>
        </p:nvSpPr>
        <p:spPr bwMode="auto">
          <a:xfrm>
            <a:off x="3051175" y="4792663"/>
            <a:ext cx="1346200" cy="255587"/>
          </a:xfrm>
          <a:prstGeom prst="roundRect">
            <a:avLst>
              <a:gd name="adj" fmla="val 16667"/>
            </a:avLst>
          </a:prstGeom>
          <a:solidFill>
            <a:schemeClr val="accent1"/>
          </a:solidFill>
          <a:ln w="9525">
            <a:solidFill>
              <a:schemeClr val="tx1"/>
            </a:solidFill>
            <a:round/>
            <a:headEnd/>
            <a:tailEnd/>
          </a:ln>
          <a:effectLst/>
        </p:spPr>
        <p:txBody>
          <a:bodyPr wrap="none" anchor="ctr"/>
          <a:lstStyle/>
          <a:p>
            <a:pPr algn="ctr"/>
            <a:r>
              <a:rPr lang="zh-CN" altLang="en-US"/>
              <a:t>模型框架</a:t>
            </a:r>
          </a:p>
        </p:txBody>
      </p:sp>
      <p:sp>
        <p:nvSpPr>
          <p:cNvPr id="15" name="AutoShape 15"/>
          <p:cNvSpPr>
            <a:spLocks noChangeArrowheads="1"/>
          </p:cNvSpPr>
          <p:nvPr/>
        </p:nvSpPr>
        <p:spPr bwMode="auto">
          <a:xfrm>
            <a:off x="4552950" y="4792663"/>
            <a:ext cx="1344613" cy="257175"/>
          </a:xfrm>
          <a:prstGeom prst="roundRect">
            <a:avLst>
              <a:gd name="adj" fmla="val 16667"/>
            </a:avLst>
          </a:prstGeom>
          <a:solidFill>
            <a:schemeClr val="accent1"/>
          </a:solidFill>
          <a:ln w="9525">
            <a:solidFill>
              <a:schemeClr val="tx1"/>
            </a:solidFill>
            <a:round/>
            <a:headEnd/>
            <a:tailEnd/>
          </a:ln>
          <a:effectLst/>
        </p:spPr>
        <p:txBody>
          <a:bodyPr wrap="none" anchor="ctr"/>
          <a:lstStyle/>
          <a:p>
            <a:pPr algn="ctr"/>
            <a:r>
              <a:rPr lang="zh-CN" altLang="en-US"/>
              <a:t>元模型</a:t>
            </a:r>
          </a:p>
        </p:txBody>
      </p:sp>
      <p:sp>
        <p:nvSpPr>
          <p:cNvPr id="16" name="AutoShape 16"/>
          <p:cNvSpPr>
            <a:spLocks noChangeArrowheads="1"/>
          </p:cNvSpPr>
          <p:nvPr/>
        </p:nvSpPr>
        <p:spPr bwMode="auto">
          <a:xfrm>
            <a:off x="1150938" y="1681163"/>
            <a:ext cx="3243262" cy="2554287"/>
          </a:xfrm>
          <a:prstGeom prst="roundRect">
            <a:avLst>
              <a:gd name="adj" fmla="val 16667"/>
            </a:avLst>
          </a:prstGeom>
          <a:gradFill rotWithShape="0">
            <a:gsLst>
              <a:gs pos="0">
                <a:srgbClr val="6699FF"/>
              </a:gs>
              <a:gs pos="100000">
                <a:srgbClr val="E0EBFF"/>
              </a:gs>
            </a:gsLst>
            <a:lin ang="5400000" scaled="1"/>
          </a:gradFill>
          <a:ln w="9525">
            <a:solidFill>
              <a:schemeClr val="tx1"/>
            </a:solidFill>
            <a:round/>
            <a:headEnd/>
            <a:tailEnd/>
          </a:ln>
          <a:effectLst/>
        </p:spPr>
        <p:txBody>
          <a:bodyPr wrap="none" tIns="0"/>
          <a:lstStyle/>
          <a:p>
            <a:pPr algn="ctr"/>
            <a:r>
              <a:rPr lang="zh-CN" altLang="en-US"/>
              <a:t>编辑器模块</a:t>
            </a:r>
          </a:p>
        </p:txBody>
      </p:sp>
      <p:sp>
        <p:nvSpPr>
          <p:cNvPr id="17" name="AutoShape 17"/>
          <p:cNvSpPr>
            <a:spLocks noChangeArrowheads="1"/>
          </p:cNvSpPr>
          <p:nvPr/>
        </p:nvSpPr>
        <p:spPr bwMode="auto">
          <a:xfrm>
            <a:off x="4594225" y="1692275"/>
            <a:ext cx="2060575" cy="2593975"/>
          </a:xfrm>
          <a:prstGeom prst="roundRect">
            <a:avLst>
              <a:gd name="adj" fmla="val 16667"/>
            </a:avLst>
          </a:prstGeom>
          <a:gradFill rotWithShape="0">
            <a:gsLst>
              <a:gs pos="0">
                <a:srgbClr val="FFCCCC"/>
              </a:gs>
              <a:gs pos="100000">
                <a:srgbClr val="FFF4F4"/>
              </a:gs>
            </a:gsLst>
            <a:lin ang="5400000" scaled="1"/>
          </a:gradFill>
          <a:ln w="9525">
            <a:solidFill>
              <a:schemeClr val="tx1"/>
            </a:solidFill>
            <a:round/>
            <a:headEnd/>
            <a:tailEnd/>
          </a:ln>
          <a:effectLst/>
        </p:spPr>
        <p:txBody>
          <a:bodyPr wrap="none" tIns="0"/>
          <a:lstStyle/>
          <a:p>
            <a:pPr algn="ctr"/>
            <a:r>
              <a:rPr lang="zh-CN" altLang="en-US"/>
              <a:t>通用功能</a:t>
            </a:r>
          </a:p>
        </p:txBody>
      </p:sp>
      <p:sp>
        <p:nvSpPr>
          <p:cNvPr id="18" name="AutoShape 18"/>
          <p:cNvSpPr>
            <a:spLocks noChangeArrowheads="1"/>
          </p:cNvSpPr>
          <p:nvPr/>
        </p:nvSpPr>
        <p:spPr bwMode="auto">
          <a:xfrm>
            <a:off x="4848225" y="2165350"/>
            <a:ext cx="273050" cy="960438"/>
          </a:xfrm>
          <a:prstGeom prst="roundRect">
            <a:avLst>
              <a:gd name="adj" fmla="val 16667"/>
            </a:avLst>
          </a:prstGeom>
          <a:solidFill>
            <a:schemeClr val="accent1"/>
          </a:solidFill>
          <a:ln w="9525">
            <a:solidFill>
              <a:schemeClr val="tx1"/>
            </a:solidFill>
            <a:round/>
            <a:headEnd/>
            <a:tailEnd/>
          </a:ln>
          <a:effectLst/>
        </p:spPr>
        <p:txBody>
          <a:bodyPr lIns="0" tIns="0" rIns="0" bIns="0" anchor="ctr"/>
          <a:lstStyle/>
          <a:p>
            <a:pPr algn="ctr"/>
            <a:r>
              <a:rPr lang="zh-CN" altLang="en-US" sz="1200"/>
              <a:t>资源管理器</a:t>
            </a:r>
          </a:p>
        </p:txBody>
      </p:sp>
      <p:sp>
        <p:nvSpPr>
          <p:cNvPr id="19" name="AutoShape 19"/>
          <p:cNvSpPr>
            <a:spLocks noChangeArrowheads="1"/>
          </p:cNvSpPr>
          <p:nvPr/>
        </p:nvSpPr>
        <p:spPr bwMode="auto">
          <a:xfrm>
            <a:off x="5299075" y="2170113"/>
            <a:ext cx="266700" cy="950912"/>
          </a:xfrm>
          <a:prstGeom prst="roundRect">
            <a:avLst>
              <a:gd name="adj" fmla="val 16667"/>
            </a:avLst>
          </a:prstGeom>
          <a:solidFill>
            <a:schemeClr val="accent1"/>
          </a:solidFill>
          <a:ln w="9525">
            <a:solidFill>
              <a:schemeClr val="tx1"/>
            </a:solidFill>
            <a:round/>
            <a:headEnd/>
            <a:tailEnd/>
          </a:ln>
          <a:effectLst/>
        </p:spPr>
        <p:txBody>
          <a:bodyPr lIns="0" tIns="0" rIns="0" bIns="0" anchor="ctr"/>
          <a:lstStyle/>
          <a:p>
            <a:pPr algn="ctr"/>
            <a:r>
              <a:rPr lang="zh-CN" altLang="en-US" sz="1200"/>
              <a:t>组件库视图</a:t>
            </a:r>
          </a:p>
        </p:txBody>
      </p:sp>
      <p:sp>
        <p:nvSpPr>
          <p:cNvPr id="20" name="AutoShape 20"/>
          <p:cNvSpPr>
            <a:spLocks noChangeArrowheads="1"/>
          </p:cNvSpPr>
          <p:nvPr/>
        </p:nvSpPr>
        <p:spPr bwMode="auto">
          <a:xfrm>
            <a:off x="5757863" y="2170113"/>
            <a:ext cx="266700" cy="950912"/>
          </a:xfrm>
          <a:prstGeom prst="roundRect">
            <a:avLst>
              <a:gd name="adj" fmla="val 16667"/>
            </a:avLst>
          </a:prstGeom>
          <a:solidFill>
            <a:schemeClr val="accent1"/>
          </a:solidFill>
          <a:ln w="9525">
            <a:solidFill>
              <a:schemeClr val="tx1"/>
            </a:solidFill>
            <a:round/>
            <a:headEnd/>
            <a:tailEnd/>
          </a:ln>
          <a:effectLst/>
        </p:spPr>
        <p:txBody>
          <a:bodyPr lIns="0" tIns="0" rIns="0" bIns="0" anchor="ctr"/>
          <a:lstStyle/>
          <a:p>
            <a:pPr algn="ctr"/>
            <a:r>
              <a:rPr lang="zh-CN" altLang="en-US" sz="1200"/>
              <a:t>编译</a:t>
            </a:r>
          </a:p>
        </p:txBody>
      </p:sp>
      <p:sp>
        <p:nvSpPr>
          <p:cNvPr id="21" name="AutoShape 21"/>
          <p:cNvSpPr>
            <a:spLocks noChangeArrowheads="1"/>
          </p:cNvSpPr>
          <p:nvPr/>
        </p:nvSpPr>
        <p:spPr bwMode="auto">
          <a:xfrm>
            <a:off x="6199188" y="2162175"/>
            <a:ext cx="266700" cy="950913"/>
          </a:xfrm>
          <a:prstGeom prst="roundRect">
            <a:avLst>
              <a:gd name="adj" fmla="val 16667"/>
            </a:avLst>
          </a:prstGeom>
          <a:solidFill>
            <a:schemeClr val="accent1"/>
          </a:solidFill>
          <a:ln w="9525">
            <a:solidFill>
              <a:schemeClr val="tx1"/>
            </a:solidFill>
            <a:round/>
            <a:headEnd/>
            <a:tailEnd/>
          </a:ln>
          <a:effectLst/>
        </p:spPr>
        <p:txBody>
          <a:bodyPr lIns="0" tIns="0" rIns="0" bIns="0" anchor="ctr"/>
          <a:lstStyle/>
          <a:p>
            <a:pPr algn="ctr"/>
            <a:r>
              <a:rPr lang="zh-CN" altLang="en-US" sz="1200"/>
              <a:t>重构</a:t>
            </a:r>
          </a:p>
        </p:txBody>
      </p:sp>
      <p:sp>
        <p:nvSpPr>
          <p:cNvPr id="22" name="AutoShape 22"/>
          <p:cNvSpPr>
            <a:spLocks noChangeArrowheads="1"/>
          </p:cNvSpPr>
          <p:nvPr/>
        </p:nvSpPr>
        <p:spPr bwMode="auto">
          <a:xfrm>
            <a:off x="4838700" y="3201988"/>
            <a:ext cx="268288" cy="950912"/>
          </a:xfrm>
          <a:prstGeom prst="roundRect">
            <a:avLst>
              <a:gd name="adj" fmla="val 16667"/>
            </a:avLst>
          </a:prstGeom>
          <a:solidFill>
            <a:schemeClr val="accent1"/>
          </a:solidFill>
          <a:ln w="9525">
            <a:solidFill>
              <a:schemeClr val="tx1"/>
            </a:solidFill>
            <a:round/>
            <a:headEnd/>
            <a:tailEnd/>
          </a:ln>
          <a:effectLst/>
        </p:spPr>
        <p:txBody>
          <a:bodyPr lIns="0" tIns="0" rIns="0" bIns="0" anchor="ctr"/>
          <a:lstStyle/>
          <a:p>
            <a:pPr algn="ctr"/>
            <a:r>
              <a:rPr lang="zh-CN" altLang="en-US" sz="1200"/>
              <a:t>索引</a:t>
            </a:r>
          </a:p>
        </p:txBody>
      </p:sp>
      <p:sp>
        <p:nvSpPr>
          <p:cNvPr id="23" name="AutoShape 23"/>
          <p:cNvSpPr>
            <a:spLocks noChangeArrowheads="1"/>
          </p:cNvSpPr>
          <p:nvPr/>
        </p:nvSpPr>
        <p:spPr bwMode="auto">
          <a:xfrm>
            <a:off x="5291138" y="3194050"/>
            <a:ext cx="266700" cy="950913"/>
          </a:xfrm>
          <a:prstGeom prst="roundRect">
            <a:avLst>
              <a:gd name="adj" fmla="val 16667"/>
            </a:avLst>
          </a:prstGeom>
          <a:solidFill>
            <a:schemeClr val="accent1"/>
          </a:solidFill>
          <a:ln w="9525">
            <a:solidFill>
              <a:schemeClr val="tx1"/>
            </a:solidFill>
            <a:round/>
            <a:headEnd/>
            <a:tailEnd/>
          </a:ln>
          <a:effectLst/>
        </p:spPr>
        <p:txBody>
          <a:bodyPr lIns="0" tIns="0" rIns="0" bIns="0" anchor="ctr"/>
          <a:lstStyle/>
          <a:p>
            <a:pPr algn="ctr"/>
            <a:r>
              <a:rPr lang="zh-CN" altLang="en-US" sz="1200"/>
              <a:t>导入导出</a:t>
            </a:r>
          </a:p>
        </p:txBody>
      </p:sp>
      <p:sp>
        <p:nvSpPr>
          <p:cNvPr id="24" name="AutoShape 24"/>
          <p:cNvSpPr>
            <a:spLocks noChangeArrowheads="1"/>
          </p:cNvSpPr>
          <p:nvPr/>
        </p:nvSpPr>
        <p:spPr bwMode="auto">
          <a:xfrm>
            <a:off x="5749925" y="3182938"/>
            <a:ext cx="266700" cy="950912"/>
          </a:xfrm>
          <a:prstGeom prst="roundRect">
            <a:avLst>
              <a:gd name="adj" fmla="val 16667"/>
            </a:avLst>
          </a:prstGeom>
          <a:solidFill>
            <a:schemeClr val="accent1"/>
          </a:solidFill>
          <a:ln w="9525">
            <a:solidFill>
              <a:schemeClr val="tx1"/>
            </a:solidFill>
            <a:round/>
            <a:headEnd/>
            <a:tailEnd/>
          </a:ln>
          <a:effectLst/>
        </p:spPr>
        <p:txBody>
          <a:bodyPr lIns="0" tIns="0" rIns="0" bIns="0" anchor="ctr"/>
          <a:lstStyle/>
          <a:p>
            <a:pPr algn="ctr"/>
            <a:r>
              <a:rPr lang="zh-CN" altLang="en-US" sz="1200"/>
              <a:t>调试与部署</a:t>
            </a:r>
          </a:p>
        </p:txBody>
      </p:sp>
      <p:sp>
        <p:nvSpPr>
          <p:cNvPr id="25" name="AutoShape 25"/>
          <p:cNvSpPr>
            <a:spLocks noChangeArrowheads="1"/>
          </p:cNvSpPr>
          <p:nvPr/>
        </p:nvSpPr>
        <p:spPr bwMode="auto">
          <a:xfrm>
            <a:off x="6191250" y="3186113"/>
            <a:ext cx="266700" cy="950912"/>
          </a:xfrm>
          <a:prstGeom prst="roundRect">
            <a:avLst>
              <a:gd name="adj" fmla="val 16667"/>
            </a:avLst>
          </a:prstGeom>
          <a:solidFill>
            <a:schemeClr val="accent1"/>
          </a:solidFill>
          <a:ln w="9525">
            <a:solidFill>
              <a:schemeClr val="tx1"/>
            </a:solidFill>
            <a:round/>
            <a:headEnd/>
            <a:tailEnd/>
          </a:ln>
          <a:effectLst/>
        </p:spPr>
        <p:txBody>
          <a:bodyPr lIns="0" tIns="0" rIns="0" bIns="0" anchor="ctr"/>
          <a:lstStyle/>
          <a:p>
            <a:pPr algn="ctr"/>
            <a:r>
              <a:rPr lang="zh-CN" altLang="en-US" sz="1200"/>
              <a:t>团队开发</a:t>
            </a:r>
          </a:p>
        </p:txBody>
      </p:sp>
      <p:sp>
        <p:nvSpPr>
          <p:cNvPr id="26" name="AutoShape 26"/>
          <p:cNvSpPr>
            <a:spLocks noChangeArrowheads="1"/>
          </p:cNvSpPr>
          <p:nvPr/>
        </p:nvSpPr>
        <p:spPr bwMode="auto">
          <a:xfrm>
            <a:off x="1435100" y="2262188"/>
            <a:ext cx="290513" cy="1176337"/>
          </a:xfrm>
          <a:prstGeom prst="roundRect">
            <a:avLst>
              <a:gd name="adj" fmla="val 16667"/>
            </a:avLst>
          </a:prstGeom>
          <a:solidFill>
            <a:srgbClr val="FF99CC"/>
          </a:solidFill>
          <a:ln w="9525">
            <a:solidFill>
              <a:schemeClr val="tx1"/>
            </a:solidFill>
            <a:round/>
            <a:headEnd/>
            <a:tailEnd/>
          </a:ln>
          <a:effectLst/>
        </p:spPr>
        <p:txBody>
          <a:bodyPr lIns="0" tIns="0" rIns="0" bIns="0" anchor="ctr"/>
          <a:lstStyle/>
          <a:p>
            <a:pPr algn="ctr"/>
            <a:r>
              <a:rPr lang="zh-CN" altLang="en-US" sz="1200"/>
              <a:t>页面流编辑器</a:t>
            </a:r>
          </a:p>
        </p:txBody>
      </p:sp>
      <p:sp>
        <p:nvSpPr>
          <p:cNvPr id="27" name="AutoShape 27"/>
          <p:cNvSpPr>
            <a:spLocks noChangeArrowheads="1"/>
          </p:cNvSpPr>
          <p:nvPr/>
        </p:nvSpPr>
        <p:spPr bwMode="auto">
          <a:xfrm>
            <a:off x="1900238" y="2254250"/>
            <a:ext cx="271462" cy="1168400"/>
          </a:xfrm>
          <a:prstGeom prst="roundRect">
            <a:avLst>
              <a:gd name="adj" fmla="val 16667"/>
            </a:avLst>
          </a:prstGeom>
          <a:solidFill>
            <a:schemeClr val="accent1"/>
          </a:solidFill>
          <a:ln w="9525">
            <a:solidFill>
              <a:schemeClr val="tx1"/>
            </a:solidFill>
            <a:round/>
            <a:headEnd/>
            <a:tailEnd/>
          </a:ln>
          <a:effectLst/>
        </p:spPr>
        <p:txBody>
          <a:bodyPr lIns="0" tIns="0" rIns="0" bIns="0" anchor="ctr"/>
          <a:lstStyle/>
          <a:p>
            <a:pPr algn="ctr"/>
            <a:r>
              <a:rPr lang="zh-CN" altLang="en-US" sz="1200"/>
              <a:t>逻辑流编辑器</a:t>
            </a:r>
          </a:p>
        </p:txBody>
      </p:sp>
      <p:sp>
        <p:nvSpPr>
          <p:cNvPr id="28" name="AutoShape 28"/>
          <p:cNvSpPr>
            <a:spLocks noChangeArrowheads="1"/>
          </p:cNvSpPr>
          <p:nvPr/>
        </p:nvSpPr>
        <p:spPr bwMode="auto">
          <a:xfrm>
            <a:off x="2324100" y="2244725"/>
            <a:ext cx="298450" cy="1168400"/>
          </a:xfrm>
          <a:prstGeom prst="roundRect">
            <a:avLst>
              <a:gd name="adj" fmla="val 16667"/>
            </a:avLst>
          </a:prstGeom>
          <a:solidFill>
            <a:schemeClr val="accent1"/>
          </a:solidFill>
          <a:ln w="9525">
            <a:solidFill>
              <a:schemeClr val="tx1"/>
            </a:solidFill>
            <a:round/>
            <a:headEnd/>
            <a:tailEnd/>
          </a:ln>
          <a:effectLst/>
        </p:spPr>
        <p:txBody>
          <a:bodyPr lIns="0" tIns="0" rIns="0" bIns="0" anchor="ctr"/>
          <a:lstStyle/>
          <a:p>
            <a:pPr algn="ctr"/>
            <a:r>
              <a:rPr lang="zh-CN" altLang="en-US" sz="1200"/>
              <a:t>数据集编辑器</a:t>
            </a:r>
          </a:p>
        </p:txBody>
      </p:sp>
      <p:sp>
        <p:nvSpPr>
          <p:cNvPr id="29" name="AutoShape 29"/>
          <p:cNvSpPr>
            <a:spLocks noChangeArrowheads="1"/>
          </p:cNvSpPr>
          <p:nvPr/>
        </p:nvSpPr>
        <p:spPr bwMode="auto">
          <a:xfrm>
            <a:off x="1347788" y="3536950"/>
            <a:ext cx="1344612" cy="257175"/>
          </a:xfrm>
          <a:prstGeom prst="roundRect">
            <a:avLst>
              <a:gd name="adj" fmla="val 16667"/>
            </a:avLst>
          </a:prstGeom>
          <a:solidFill>
            <a:schemeClr val="accent1"/>
          </a:solidFill>
          <a:ln w="9525">
            <a:solidFill>
              <a:schemeClr val="tx1"/>
            </a:solidFill>
            <a:round/>
            <a:headEnd/>
            <a:tailEnd/>
          </a:ln>
          <a:effectLst/>
        </p:spPr>
        <p:txBody>
          <a:bodyPr wrap="none" lIns="0" tIns="0" rIns="0" bIns="0" anchor="ctr"/>
          <a:lstStyle/>
          <a:p>
            <a:pPr algn="ctr"/>
            <a:r>
              <a:rPr lang="zh-CN" altLang="en-US" sz="1200"/>
              <a:t>GEF框架</a:t>
            </a:r>
          </a:p>
        </p:txBody>
      </p:sp>
      <p:sp>
        <p:nvSpPr>
          <p:cNvPr id="30" name="AutoShape 30"/>
          <p:cNvSpPr>
            <a:spLocks noChangeArrowheads="1"/>
          </p:cNvSpPr>
          <p:nvPr/>
        </p:nvSpPr>
        <p:spPr bwMode="auto">
          <a:xfrm>
            <a:off x="1352550" y="3854450"/>
            <a:ext cx="1344613" cy="257175"/>
          </a:xfrm>
          <a:prstGeom prst="roundRect">
            <a:avLst>
              <a:gd name="adj" fmla="val 16667"/>
            </a:avLst>
          </a:prstGeom>
          <a:solidFill>
            <a:schemeClr val="accent1"/>
          </a:solidFill>
          <a:ln w="9525">
            <a:solidFill>
              <a:schemeClr val="tx1"/>
            </a:solidFill>
            <a:round/>
            <a:headEnd/>
            <a:tailEnd/>
          </a:ln>
          <a:effectLst/>
        </p:spPr>
        <p:txBody>
          <a:bodyPr wrap="none" lIns="0" tIns="0" rIns="0" bIns="0" anchor="ctr"/>
          <a:lstStyle/>
          <a:p>
            <a:pPr algn="ctr"/>
            <a:r>
              <a:rPr lang="zh-CN" altLang="en-US" sz="1200"/>
              <a:t>编辑器模型</a:t>
            </a:r>
          </a:p>
        </p:txBody>
      </p:sp>
      <p:sp>
        <p:nvSpPr>
          <p:cNvPr id="31" name="AutoShape 31"/>
          <p:cNvSpPr>
            <a:spLocks noChangeArrowheads="1"/>
          </p:cNvSpPr>
          <p:nvPr/>
        </p:nvSpPr>
        <p:spPr bwMode="auto">
          <a:xfrm>
            <a:off x="2797175" y="3552825"/>
            <a:ext cx="1344613" cy="604838"/>
          </a:xfrm>
          <a:prstGeom prst="roundRect">
            <a:avLst>
              <a:gd name="adj" fmla="val 16667"/>
            </a:avLst>
          </a:prstGeom>
          <a:solidFill>
            <a:schemeClr val="accent1"/>
          </a:solidFill>
          <a:ln w="9525">
            <a:solidFill>
              <a:schemeClr val="tx1"/>
            </a:solidFill>
            <a:round/>
            <a:headEnd/>
            <a:tailEnd/>
          </a:ln>
          <a:effectLst/>
        </p:spPr>
        <p:txBody>
          <a:bodyPr wrap="none" lIns="0" tIns="0" rIns="0" bIns="0" anchor="ctr"/>
          <a:lstStyle/>
          <a:p>
            <a:pPr algn="ctr"/>
            <a:r>
              <a:rPr lang="zh-CN" altLang="en-US" sz="1200"/>
              <a:t>Form</a:t>
            </a:r>
          </a:p>
        </p:txBody>
      </p:sp>
      <p:sp>
        <p:nvSpPr>
          <p:cNvPr id="32" name="AutoShape 32"/>
          <p:cNvSpPr>
            <a:spLocks noChangeArrowheads="1"/>
          </p:cNvSpPr>
          <p:nvPr/>
        </p:nvSpPr>
        <p:spPr bwMode="auto">
          <a:xfrm>
            <a:off x="2901950" y="2271713"/>
            <a:ext cx="504825" cy="1168400"/>
          </a:xfrm>
          <a:prstGeom prst="roundRect">
            <a:avLst>
              <a:gd name="adj" fmla="val 16667"/>
            </a:avLst>
          </a:prstGeom>
          <a:solidFill>
            <a:srgbClr val="FF99CC"/>
          </a:solidFill>
          <a:ln w="9525">
            <a:solidFill>
              <a:schemeClr val="tx1"/>
            </a:solidFill>
            <a:round/>
            <a:headEnd/>
            <a:tailEnd/>
          </a:ln>
          <a:effectLst/>
        </p:spPr>
        <p:txBody>
          <a:bodyPr lIns="0" tIns="0" rIns="0" bIns="0" anchor="ctr"/>
          <a:lstStyle/>
          <a:p>
            <a:pPr algn="ctr"/>
            <a:r>
              <a:rPr lang="zh-CN" altLang="en-US" sz="1200"/>
              <a:t>前</a:t>
            </a:r>
          </a:p>
          <a:p>
            <a:pPr algn="ctr"/>
            <a:r>
              <a:rPr lang="zh-CN" altLang="en-US" sz="1200"/>
              <a:t>端</a:t>
            </a:r>
          </a:p>
          <a:p>
            <a:pPr algn="ctr"/>
            <a:r>
              <a:rPr lang="zh-CN" altLang="en-US" sz="1200"/>
              <a:t>编</a:t>
            </a:r>
          </a:p>
          <a:p>
            <a:pPr algn="ctr"/>
            <a:r>
              <a:rPr lang="zh-CN" altLang="en-US" sz="1200"/>
              <a:t>辑</a:t>
            </a:r>
          </a:p>
          <a:p>
            <a:pPr algn="ctr"/>
            <a:r>
              <a:rPr lang="zh-CN" altLang="en-US" sz="1200"/>
              <a:t>器</a:t>
            </a:r>
          </a:p>
        </p:txBody>
      </p:sp>
      <p:sp>
        <p:nvSpPr>
          <p:cNvPr id="33" name="AutoShape 33"/>
          <p:cNvSpPr>
            <a:spLocks noChangeArrowheads="1"/>
          </p:cNvSpPr>
          <p:nvPr/>
        </p:nvSpPr>
        <p:spPr bwMode="auto">
          <a:xfrm>
            <a:off x="3549650" y="2284413"/>
            <a:ext cx="484188" cy="1168400"/>
          </a:xfrm>
          <a:prstGeom prst="roundRect">
            <a:avLst>
              <a:gd name="adj" fmla="val 16667"/>
            </a:avLst>
          </a:prstGeom>
          <a:solidFill>
            <a:srgbClr val="FF99CC"/>
          </a:solidFill>
          <a:ln w="9525">
            <a:solidFill>
              <a:schemeClr val="tx1"/>
            </a:solidFill>
            <a:round/>
            <a:headEnd/>
            <a:tailEnd/>
          </a:ln>
          <a:effectLst/>
        </p:spPr>
        <p:txBody>
          <a:bodyPr lIns="0" tIns="0" rIns="0" bIns="0" anchor="ctr"/>
          <a:lstStyle/>
          <a:p>
            <a:pPr algn="ctr"/>
            <a:r>
              <a:rPr lang="zh-CN" altLang="en-US" sz="1200"/>
              <a:t>行</a:t>
            </a:r>
          </a:p>
          <a:p>
            <a:pPr algn="ctr"/>
            <a:r>
              <a:rPr lang="zh-CN" altLang="en-US" sz="1200"/>
              <a:t>为</a:t>
            </a:r>
          </a:p>
          <a:p>
            <a:pPr algn="ctr"/>
            <a:r>
              <a:rPr lang="zh-CN" altLang="en-US" sz="1200"/>
              <a:t>编</a:t>
            </a:r>
          </a:p>
          <a:p>
            <a:pPr algn="ctr"/>
            <a:r>
              <a:rPr lang="zh-CN" altLang="en-US" sz="1200"/>
              <a:t>辑</a:t>
            </a:r>
          </a:p>
          <a:p>
            <a:pPr algn="ctr"/>
            <a:r>
              <a:rPr lang="zh-CN" altLang="en-US" sz="1200"/>
              <a:t>器</a:t>
            </a:r>
          </a:p>
        </p:txBody>
      </p:sp>
      <p:sp>
        <p:nvSpPr>
          <p:cNvPr id="34" name="AutoShape 34"/>
          <p:cNvSpPr>
            <a:spLocks noChangeArrowheads="1"/>
          </p:cNvSpPr>
          <p:nvPr/>
        </p:nvSpPr>
        <p:spPr bwMode="auto">
          <a:xfrm>
            <a:off x="6884988" y="1685925"/>
            <a:ext cx="266700" cy="2584450"/>
          </a:xfrm>
          <a:prstGeom prst="roundRect">
            <a:avLst>
              <a:gd name="adj" fmla="val 16667"/>
            </a:avLst>
          </a:prstGeom>
          <a:solidFill>
            <a:srgbClr val="FFCC00"/>
          </a:solidFill>
          <a:ln w="9525">
            <a:solidFill>
              <a:schemeClr val="tx1"/>
            </a:solidFill>
            <a:round/>
            <a:headEnd/>
            <a:tailEnd/>
          </a:ln>
          <a:effectLst/>
        </p:spPr>
        <p:txBody>
          <a:bodyPr lIns="0" tIns="0" rIns="0" bIns="0" anchor="ctr"/>
          <a:lstStyle/>
          <a:p>
            <a:pPr algn="ctr"/>
            <a:r>
              <a:rPr lang="zh-CN" altLang="en-US" sz="1200"/>
              <a:t>功能向导</a:t>
            </a:r>
            <a:endParaRPr lang="zh-CN" altLang="en-US"/>
          </a:p>
        </p:txBody>
      </p:sp>
      <p:sp>
        <p:nvSpPr>
          <p:cNvPr id="35" name="AutoShape 35"/>
          <p:cNvSpPr>
            <a:spLocks noChangeArrowheads="1"/>
          </p:cNvSpPr>
          <p:nvPr/>
        </p:nvSpPr>
        <p:spPr bwMode="auto">
          <a:xfrm>
            <a:off x="7394575" y="1665288"/>
            <a:ext cx="266700" cy="2603500"/>
          </a:xfrm>
          <a:prstGeom prst="roundRect">
            <a:avLst>
              <a:gd name="adj" fmla="val 16667"/>
            </a:avLst>
          </a:prstGeom>
          <a:solidFill>
            <a:srgbClr val="FF9900"/>
          </a:solidFill>
          <a:ln w="9525">
            <a:solidFill>
              <a:schemeClr val="tx1"/>
            </a:solidFill>
            <a:round/>
            <a:headEnd/>
            <a:tailEnd/>
          </a:ln>
          <a:effectLst/>
        </p:spPr>
        <p:txBody>
          <a:bodyPr lIns="0" tIns="0" rIns="0" bIns="0" anchor="ctr"/>
          <a:lstStyle/>
          <a:p>
            <a:pPr algn="ctr"/>
            <a:r>
              <a:rPr lang="zh-CN" altLang="en-US" sz="1200"/>
              <a:t>模版管理</a:t>
            </a:r>
            <a:endParaRPr lang="zh-CN" alt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noChangeArrowheads="1"/>
          </p:cNvSpPr>
          <p:nvPr>
            <p:ph type="title" idx="4294967295"/>
          </p:nvPr>
        </p:nvSpPr>
        <p:spPr>
          <a:xfrm>
            <a:off x="303213" y="188913"/>
            <a:ext cx="8229600" cy="561975"/>
          </a:xfrm>
        </p:spPr>
        <p:txBody>
          <a:bodyPr/>
          <a:lstStyle/>
          <a:p>
            <a:pPr eaLnBrk="1" hangingPunct="1"/>
            <a:r>
              <a:rPr lang="zh-CN" sz="2800" b="0" dirty="0" smtClean="0">
                <a:effectLst/>
                <a:latin typeface="微软雅黑" pitchFamily="34" charset="-122"/>
                <a:ea typeface="微软雅黑" pitchFamily="34" charset="-122"/>
              </a:rPr>
              <a:t>从业务模型到展现</a:t>
            </a:r>
          </a:p>
        </p:txBody>
      </p:sp>
      <p:grpSp>
        <p:nvGrpSpPr>
          <p:cNvPr id="3" name="Group 3"/>
          <p:cNvGrpSpPr>
            <a:grpSpLocks/>
          </p:cNvGrpSpPr>
          <p:nvPr/>
        </p:nvGrpSpPr>
        <p:grpSpPr bwMode="auto">
          <a:xfrm>
            <a:off x="388938" y="3789363"/>
            <a:ext cx="8569325" cy="935037"/>
            <a:chOff x="0" y="0"/>
            <a:chExt cx="8568630" cy="936080"/>
          </a:xfrm>
        </p:grpSpPr>
        <p:sp>
          <p:nvSpPr>
            <p:cNvPr id="4" name="AutoShape 5"/>
            <p:cNvSpPr>
              <a:spLocks noChangeArrowheads="1"/>
            </p:cNvSpPr>
            <p:nvPr/>
          </p:nvSpPr>
          <p:spPr bwMode="auto">
            <a:xfrm>
              <a:off x="0" y="0"/>
              <a:ext cx="8568630" cy="936080"/>
            </a:xfrm>
            <a:prstGeom prst="roundRect">
              <a:avLst>
                <a:gd name="adj" fmla="val 16667"/>
              </a:avLst>
            </a:prstGeom>
            <a:gradFill rotWithShape="1">
              <a:gsLst>
                <a:gs pos="0">
                  <a:srgbClr val="DAFDA7"/>
                </a:gs>
                <a:gs pos="35001">
                  <a:srgbClr val="E4FDC2"/>
                </a:gs>
                <a:gs pos="100000">
                  <a:srgbClr val="F5FFE6"/>
                </a:gs>
              </a:gsLst>
              <a:lin ang="5400000" scaled="1"/>
            </a:gradFill>
            <a:ln w="9525">
              <a:solidFill>
                <a:srgbClr val="98B954"/>
              </a:solidFill>
              <a:round/>
              <a:headEnd/>
              <a:tailEnd/>
            </a:ln>
            <a:effectLst>
              <a:outerShdw dist="20000" dir="5400000" algn="ctr" rotWithShape="0">
                <a:srgbClr val="000000">
                  <a:alpha val="34000"/>
                </a:srgbClr>
              </a:outerShdw>
            </a:effectLst>
          </p:spPr>
          <p:txBody>
            <a:bodyPr wrap="none"/>
            <a:lstStyle/>
            <a:p>
              <a:pPr eaLnBrk="1" hangingPunct="1"/>
              <a:r>
                <a:rPr lang="zh-CN" altLang="en-US" sz="1600" b="1">
                  <a:solidFill>
                    <a:srgbClr val="254061"/>
                  </a:solidFill>
                  <a:latin typeface="微软雅黑" pitchFamily="34" charset="-122"/>
                  <a:ea typeface="微软雅黑" pitchFamily="34" charset="-122"/>
                </a:rPr>
                <a:t>业务模型</a:t>
              </a:r>
              <a:endParaRPr lang="en-US" sz="1600" b="1">
                <a:solidFill>
                  <a:srgbClr val="254061"/>
                </a:solidFill>
                <a:latin typeface="微软雅黑" pitchFamily="34" charset="-122"/>
                <a:ea typeface="微软雅黑" pitchFamily="34" charset="-122"/>
              </a:endParaRPr>
            </a:p>
          </p:txBody>
        </p:sp>
        <p:sp>
          <p:nvSpPr>
            <p:cNvPr id="5" name="AutoShape 5"/>
            <p:cNvSpPr>
              <a:spLocks noChangeArrowheads="1"/>
            </p:cNvSpPr>
            <p:nvPr/>
          </p:nvSpPr>
          <p:spPr bwMode="auto">
            <a:xfrm>
              <a:off x="5539935" y="139859"/>
              <a:ext cx="792088" cy="288032"/>
            </a:xfrm>
            <a:prstGeom prst="roundRect">
              <a:avLst>
                <a:gd name="adj" fmla="val 16667"/>
              </a:avLst>
            </a:prstGeom>
            <a:gradFill rotWithShape="1">
              <a:gsLst>
                <a:gs pos="0">
                  <a:srgbClr val="A3C4FF"/>
                </a:gs>
                <a:gs pos="35001">
                  <a:srgbClr val="BFD5FF"/>
                </a:gs>
                <a:gs pos="100000">
                  <a:srgbClr val="E5EEFF"/>
                </a:gs>
              </a:gsLst>
              <a:lin ang="5400000" scaled="1"/>
            </a:gradFill>
            <a:ln w="9525">
              <a:solidFill>
                <a:srgbClr val="4A7EBB"/>
              </a:solidFill>
              <a:round/>
              <a:headEnd/>
              <a:tailEnd/>
            </a:ln>
            <a:effectLst>
              <a:outerShdw dist="20000" dir="5400000" algn="ctr" rotWithShape="0">
                <a:srgbClr val="000000">
                  <a:alpha val="34000"/>
                </a:srgbClr>
              </a:outerShdw>
            </a:effectLst>
          </p:spPr>
          <p:txBody>
            <a:bodyPr anchor="ctr"/>
            <a:lstStyle/>
            <a:p>
              <a:pPr algn="ctr" eaLnBrk="1" hangingPunct="1"/>
              <a:r>
                <a:rPr lang="en-US" altLang="zh-CN" sz="1600" b="1" dirty="0">
                  <a:latin typeface="微软雅黑" pitchFamily="34" charset="-122"/>
                  <a:ea typeface="微软雅黑" pitchFamily="34" charset="-122"/>
                </a:rPr>
                <a:t>xml</a:t>
              </a:r>
            </a:p>
          </p:txBody>
        </p:sp>
        <p:sp>
          <p:nvSpPr>
            <p:cNvPr id="6" name="AutoShape 5"/>
            <p:cNvSpPr>
              <a:spLocks noChangeArrowheads="1"/>
            </p:cNvSpPr>
            <p:nvPr/>
          </p:nvSpPr>
          <p:spPr bwMode="auto">
            <a:xfrm>
              <a:off x="2478236" y="560043"/>
              <a:ext cx="792088" cy="288032"/>
            </a:xfrm>
            <a:prstGeom prst="roundRect">
              <a:avLst>
                <a:gd name="adj" fmla="val 16667"/>
              </a:avLst>
            </a:prstGeom>
            <a:gradFill rotWithShape="1">
              <a:gsLst>
                <a:gs pos="0">
                  <a:srgbClr val="A3C4FF"/>
                </a:gs>
                <a:gs pos="35001">
                  <a:srgbClr val="BFD5FF"/>
                </a:gs>
                <a:gs pos="100000">
                  <a:srgbClr val="E5EEFF"/>
                </a:gs>
              </a:gsLst>
              <a:lin ang="5400000" scaled="1"/>
            </a:gradFill>
            <a:ln w="9525">
              <a:solidFill>
                <a:srgbClr val="4A7EBB"/>
              </a:solidFill>
              <a:round/>
              <a:headEnd/>
              <a:tailEnd/>
            </a:ln>
            <a:effectLst>
              <a:outerShdw dist="20000" dir="5400000" algn="ctr" rotWithShape="0">
                <a:srgbClr val="000000">
                  <a:alpha val="34000"/>
                </a:srgbClr>
              </a:outerShdw>
            </a:effectLst>
          </p:spPr>
          <p:txBody>
            <a:bodyPr anchor="ctr"/>
            <a:lstStyle/>
            <a:p>
              <a:pPr algn="ctr" eaLnBrk="1" hangingPunct="1"/>
              <a:r>
                <a:rPr lang="en-US" altLang="zh-CN" sz="1600" b="1">
                  <a:latin typeface="微软雅黑" pitchFamily="34" charset="-122"/>
                  <a:ea typeface="微软雅黑" pitchFamily="34" charset="-122"/>
                </a:rPr>
                <a:t>java</a:t>
              </a:r>
            </a:p>
          </p:txBody>
        </p:sp>
        <p:sp>
          <p:nvSpPr>
            <p:cNvPr id="7" name="AutoShape 5"/>
            <p:cNvSpPr>
              <a:spLocks noChangeArrowheads="1"/>
            </p:cNvSpPr>
            <p:nvPr/>
          </p:nvSpPr>
          <p:spPr bwMode="auto">
            <a:xfrm>
              <a:off x="1464426" y="560043"/>
              <a:ext cx="792088" cy="288032"/>
            </a:xfrm>
            <a:prstGeom prst="roundRect">
              <a:avLst>
                <a:gd name="adj" fmla="val 16667"/>
              </a:avLst>
            </a:prstGeom>
            <a:gradFill rotWithShape="1">
              <a:gsLst>
                <a:gs pos="0">
                  <a:srgbClr val="A3C4FF"/>
                </a:gs>
                <a:gs pos="35001">
                  <a:srgbClr val="BFD5FF"/>
                </a:gs>
                <a:gs pos="100000">
                  <a:srgbClr val="E5EEFF"/>
                </a:gs>
              </a:gsLst>
              <a:lin ang="5400000" scaled="1"/>
            </a:gradFill>
            <a:ln w="9525">
              <a:solidFill>
                <a:srgbClr val="4A7EBB"/>
              </a:solidFill>
              <a:round/>
              <a:headEnd/>
              <a:tailEnd/>
            </a:ln>
            <a:effectLst>
              <a:outerShdw dist="20000" dir="5400000" algn="ctr" rotWithShape="0">
                <a:srgbClr val="000000">
                  <a:alpha val="34000"/>
                </a:srgbClr>
              </a:outerShdw>
            </a:effectLst>
          </p:spPr>
          <p:txBody>
            <a:bodyPr anchor="ctr"/>
            <a:lstStyle/>
            <a:p>
              <a:pPr algn="ctr" eaLnBrk="1" hangingPunct="1"/>
              <a:r>
                <a:rPr lang="en-US" altLang="zh-CN" sz="1600" b="1">
                  <a:latin typeface="微软雅黑" pitchFamily="34" charset="-122"/>
                  <a:ea typeface="微软雅黑" pitchFamily="34" charset="-122"/>
                </a:rPr>
                <a:t>xsd</a:t>
              </a:r>
            </a:p>
          </p:txBody>
        </p:sp>
        <p:sp>
          <p:nvSpPr>
            <p:cNvPr id="8" name="AutoShape 5"/>
            <p:cNvSpPr>
              <a:spLocks noChangeArrowheads="1"/>
            </p:cNvSpPr>
            <p:nvPr/>
          </p:nvSpPr>
          <p:spPr bwMode="auto">
            <a:xfrm>
              <a:off x="3492046" y="560043"/>
              <a:ext cx="792088" cy="288032"/>
            </a:xfrm>
            <a:prstGeom prst="roundRect">
              <a:avLst>
                <a:gd name="adj" fmla="val 16667"/>
              </a:avLst>
            </a:prstGeom>
            <a:gradFill rotWithShape="1">
              <a:gsLst>
                <a:gs pos="0">
                  <a:srgbClr val="A3C4FF"/>
                </a:gs>
                <a:gs pos="35001">
                  <a:srgbClr val="BFD5FF"/>
                </a:gs>
                <a:gs pos="100000">
                  <a:srgbClr val="E5EEFF"/>
                </a:gs>
              </a:gsLst>
              <a:lin ang="5400000" scaled="1"/>
            </a:gradFill>
            <a:ln w="9525">
              <a:solidFill>
                <a:srgbClr val="4A7EBB"/>
              </a:solidFill>
              <a:round/>
              <a:headEnd/>
              <a:tailEnd/>
            </a:ln>
            <a:effectLst>
              <a:outerShdw dist="20000" dir="5400000" algn="ctr" rotWithShape="0">
                <a:srgbClr val="000000">
                  <a:alpha val="34000"/>
                </a:srgbClr>
              </a:outerShdw>
            </a:effectLst>
          </p:spPr>
          <p:txBody>
            <a:bodyPr anchor="ctr"/>
            <a:lstStyle/>
            <a:p>
              <a:pPr algn="ctr" eaLnBrk="1" hangingPunct="1"/>
              <a:r>
                <a:rPr lang="en-US" altLang="zh-CN" sz="1600" b="1">
                  <a:latin typeface="微软雅黑" pitchFamily="34" charset="-122"/>
                  <a:ea typeface="微软雅黑" pitchFamily="34" charset="-122"/>
                </a:rPr>
                <a:t>biz</a:t>
              </a:r>
            </a:p>
          </p:txBody>
        </p:sp>
        <p:sp>
          <p:nvSpPr>
            <p:cNvPr id="9" name="AutoShape 5"/>
            <p:cNvSpPr>
              <a:spLocks noChangeArrowheads="1"/>
            </p:cNvSpPr>
            <p:nvPr/>
          </p:nvSpPr>
          <p:spPr bwMode="auto">
            <a:xfrm>
              <a:off x="3492076" y="146800"/>
              <a:ext cx="792088" cy="288032"/>
            </a:xfrm>
            <a:prstGeom prst="roundRect">
              <a:avLst>
                <a:gd name="adj" fmla="val 16667"/>
              </a:avLst>
            </a:prstGeom>
            <a:gradFill rotWithShape="1">
              <a:gsLst>
                <a:gs pos="0">
                  <a:srgbClr val="A3C4FF"/>
                </a:gs>
                <a:gs pos="35001">
                  <a:srgbClr val="BFD5FF"/>
                </a:gs>
                <a:gs pos="100000">
                  <a:srgbClr val="E5EEFF"/>
                </a:gs>
              </a:gsLst>
              <a:lin ang="5400000" scaled="1"/>
            </a:gradFill>
            <a:ln w="9525">
              <a:solidFill>
                <a:srgbClr val="4A7EBB"/>
              </a:solidFill>
              <a:round/>
              <a:headEnd/>
              <a:tailEnd/>
            </a:ln>
            <a:effectLst>
              <a:outerShdw dist="20000" dir="5400000" algn="ctr" rotWithShape="0">
                <a:srgbClr val="000000">
                  <a:alpha val="34000"/>
                </a:srgbClr>
              </a:outerShdw>
            </a:effectLst>
          </p:spPr>
          <p:txBody>
            <a:bodyPr anchor="ctr"/>
            <a:lstStyle/>
            <a:p>
              <a:pPr algn="ctr" eaLnBrk="1" hangingPunct="1"/>
              <a:r>
                <a:rPr lang="en-US" altLang="zh-CN" sz="1600" b="1">
                  <a:latin typeface="微软雅黑" pitchFamily="34" charset="-122"/>
                  <a:ea typeface="微软雅黑" pitchFamily="34" charset="-122"/>
                </a:rPr>
                <a:t>flow</a:t>
              </a:r>
            </a:p>
          </p:txBody>
        </p:sp>
        <p:sp>
          <p:nvSpPr>
            <p:cNvPr id="10" name="AutoShape 5"/>
            <p:cNvSpPr>
              <a:spLocks noChangeArrowheads="1"/>
            </p:cNvSpPr>
            <p:nvPr/>
          </p:nvSpPr>
          <p:spPr bwMode="auto">
            <a:xfrm>
              <a:off x="2478251" y="146800"/>
              <a:ext cx="792088" cy="288032"/>
            </a:xfrm>
            <a:prstGeom prst="roundRect">
              <a:avLst>
                <a:gd name="adj" fmla="val 16667"/>
              </a:avLst>
            </a:prstGeom>
            <a:gradFill rotWithShape="1">
              <a:gsLst>
                <a:gs pos="0">
                  <a:srgbClr val="A3C4FF"/>
                </a:gs>
                <a:gs pos="35001">
                  <a:srgbClr val="BFD5FF"/>
                </a:gs>
                <a:gs pos="100000">
                  <a:srgbClr val="E5EEFF"/>
                </a:gs>
              </a:gsLst>
              <a:lin ang="5400000" scaled="1"/>
            </a:gradFill>
            <a:ln w="9525">
              <a:solidFill>
                <a:srgbClr val="4A7EBB"/>
              </a:solidFill>
              <a:round/>
              <a:headEnd/>
              <a:tailEnd/>
            </a:ln>
            <a:effectLst>
              <a:outerShdw dist="20000" dir="5400000" algn="ctr" rotWithShape="0">
                <a:srgbClr val="000000">
                  <a:alpha val="34000"/>
                </a:srgbClr>
              </a:outerShdw>
            </a:effectLst>
          </p:spPr>
          <p:txBody>
            <a:bodyPr anchor="ctr"/>
            <a:lstStyle/>
            <a:p>
              <a:pPr algn="ctr" eaLnBrk="1" hangingPunct="1"/>
              <a:r>
                <a:rPr lang="en-US" altLang="zh-CN" sz="1000" b="1">
                  <a:latin typeface="微软雅黑" pitchFamily="34" charset="-122"/>
                  <a:ea typeface="微软雅黑" pitchFamily="34" charset="-122"/>
                </a:rPr>
                <a:t>Spring</a:t>
              </a:r>
            </a:p>
            <a:p>
              <a:pPr algn="ctr" eaLnBrk="1" hangingPunct="1"/>
              <a:r>
                <a:rPr lang="en-US" altLang="zh-CN" sz="1000" b="1">
                  <a:latin typeface="微软雅黑" pitchFamily="34" charset="-122"/>
                  <a:ea typeface="微软雅黑" pitchFamily="34" charset="-122"/>
                </a:rPr>
                <a:t>bean</a:t>
              </a:r>
            </a:p>
          </p:txBody>
        </p:sp>
        <p:sp>
          <p:nvSpPr>
            <p:cNvPr id="16" name="AutoShape 5"/>
            <p:cNvSpPr>
              <a:spLocks noChangeArrowheads="1"/>
            </p:cNvSpPr>
            <p:nvPr/>
          </p:nvSpPr>
          <p:spPr bwMode="auto">
            <a:xfrm>
              <a:off x="1464426" y="146800"/>
              <a:ext cx="792088" cy="288032"/>
            </a:xfrm>
            <a:prstGeom prst="roundRect">
              <a:avLst>
                <a:gd name="adj" fmla="val 16667"/>
              </a:avLst>
            </a:prstGeom>
            <a:gradFill rotWithShape="1">
              <a:gsLst>
                <a:gs pos="0">
                  <a:srgbClr val="A3C4FF"/>
                </a:gs>
                <a:gs pos="35001">
                  <a:srgbClr val="BFD5FF"/>
                </a:gs>
                <a:gs pos="100000">
                  <a:srgbClr val="E5EEFF"/>
                </a:gs>
              </a:gsLst>
              <a:lin ang="5400000" scaled="1"/>
            </a:gradFill>
            <a:ln w="9525">
              <a:solidFill>
                <a:srgbClr val="4A7EBB"/>
              </a:solidFill>
              <a:round/>
              <a:headEnd/>
              <a:tailEnd/>
            </a:ln>
            <a:effectLst>
              <a:outerShdw dist="20000" dir="5400000" algn="ctr" rotWithShape="0">
                <a:srgbClr val="000000">
                  <a:alpha val="34000"/>
                </a:srgbClr>
              </a:outerShdw>
            </a:effectLst>
          </p:spPr>
          <p:txBody>
            <a:bodyPr anchor="ctr"/>
            <a:lstStyle/>
            <a:p>
              <a:pPr algn="ctr" eaLnBrk="1" hangingPunct="1"/>
              <a:r>
                <a:rPr lang="en-US" altLang="zh-CN" sz="1000" b="1">
                  <a:latin typeface="微软雅黑" pitchFamily="34" charset="-122"/>
                  <a:ea typeface="微软雅黑" pitchFamily="34" charset="-122"/>
                </a:rPr>
                <a:t>wsdl</a:t>
              </a:r>
            </a:p>
          </p:txBody>
        </p:sp>
        <p:sp>
          <p:nvSpPr>
            <p:cNvPr id="17" name="AutoShape 5"/>
            <p:cNvSpPr>
              <a:spLocks noChangeArrowheads="1"/>
            </p:cNvSpPr>
            <p:nvPr/>
          </p:nvSpPr>
          <p:spPr bwMode="auto">
            <a:xfrm>
              <a:off x="4505856" y="560043"/>
              <a:ext cx="792088" cy="288032"/>
            </a:xfrm>
            <a:prstGeom prst="roundRect">
              <a:avLst>
                <a:gd name="adj" fmla="val 16667"/>
              </a:avLst>
            </a:prstGeom>
            <a:gradFill rotWithShape="1">
              <a:gsLst>
                <a:gs pos="0">
                  <a:srgbClr val="A3C4FF"/>
                </a:gs>
                <a:gs pos="35001">
                  <a:srgbClr val="BFD5FF"/>
                </a:gs>
                <a:gs pos="100000">
                  <a:srgbClr val="E5EEFF"/>
                </a:gs>
              </a:gsLst>
              <a:lin ang="5400000" scaled="1"/>
            </a:gradFill>
            <a:ln w="9525">
              <a:solidFill>
                <a:srgbClr val="4A7EBB"/>
              </a:solidFill>
              <a:round/>
              <a:headEnd/>
              <a:tailEnd/>
            </a:ln>
            <a:effectLst>
              <a:outerShdw dist="20000" dir="5400000" algn="ctr" rotWithShape="0">
                <a:srgbClr val="000000">
                  <a:alpha val="34000"/>
                </a:srgbClr>
              </a:outerShdw>
            </a:effectLst>
          </p:spPr>
          <p:txBody>
            <a:bodyPr anchor="ctr"/>
            <a:lstStyle/>
            <a:p>
              <a:pPr algn="ctr" eaLnBrk="1" hangingPunct="1"/>
              <a:r>
                <a:rPr lang="zh-CN" altLang="en-US" sz="1400" b="1">
                  <a:latin typeface="微软雅黑" pitchFamily="34" charset="-122"/>
                  <a:ea typeface="微软雅黑" pitchFamily="34" charset="-122"/>
                </a:rPr>
                <a:t>构件</a:t>
              </a:r>
              <a:endParaRPr lang="en-US" sz="800" b="1">
                <a:latin typeface="微软雅黑" pitchFamily="34" charset="-122"/>
                <a:ea typeface="微软雅黑" pitchFamily="34" charset="-122"/>
              </a:endParaRPr>
            </a:p>
          </p:txBody>
        </p:sp>
        <p:sp>
          <p:nvSpPr>
            <p:cNvPr id="18" name="AutoShape 5"/>
            <p:cNvSpPr>
              <a:spLocks noChangeArrowheads="1"/>
            </p:cNvSpPr>
            <p:nvPr/>
          </p:nvSpPr>
          <p:spPr bwMode="auto">
            <a:xfrm>
              <a:off x="4505901" y="146800"/>
              <a:ext cx="792088" cy="288032"/>
            </a:xfrm>
            <a:prstGeom prst="roundRect">
              <a:avLst>
                <a:gd name="adj" fmla="val 16667"/>
              </a:avLst>
            </a:prstGeom>
            <a:gradFill rotWithShape="1">
              <a:gsLst>
                <a:gs pos="0">
                  <a:srgbClr val="A3C4FF"/>
                </a:gs>
                <a:gs pos="35001">
                  <a:srgbClr val="BFD5FF"/>
                </a:gs>
                <a:gs pos="100000">
                  <a:srgbClr val="E5EEFF"/>
                </a:gs>
              </a:gsLst>
              <a:lin ang="5400000" scaled="1"/>
            </a:gradFill>
            <a:ln w="9525">
              <a:solidFill>
                <a:srgbClr val="4A7EBB"/>
              </a:solidFill>
              <a:round/>
              <a:headEnd/>
              <a:tailEnd/>
            </a:ln>
            <a:effectLst>
              <a:outerShdw dist="20000" dir="5400000" algn="ctr" rotWithShape="0">
                <a:srgbClr val="000000">
                  <a:alpha val="34000"/>
                </a:srgbClr>
              </a:outerShdw>
            </a:effectLst>
          </p:spPr>
          <p:txBody>
            <a:bodyPr anchor="ctr"/>
            <a:lstStyle/>
            <a:p>
              <a:pPr algn="ctr" eaLnBrk="1" hangingPunct="1"/>
              <a:r>
                <a:rPr lang="zh-CN" altLang="en-US" sz="1000" b="1">
                  <a:latin typeface="微软雅黑" pitchFamily="34" charset="-122"/>
                  <a:ea typeface="微软雅黑" pitchFamily="34" charset="-122"/>
                </a:rPr>
                <a:t>数据集</a:t>
              </a:r>
              <a:endParaRPr lang="en-US" sz="1000" b="1">
                <a:latin typeface="微软雅黑" pitchFamily="34" charset="-122"/>
                <a:ea typeface="微软雅黑" pitchFamily="34" charset="-122"/>
              </a:endParaRPr>
            </a:p>
          </p:txBody>
        </p:sp>
        <p:sp>
          <p:nvSpPr>
            <p:cNvPr id="19" name="AutoShape 5"/>
            <p:cNvSpPr>
              <a:spLocks noChangeArrowheads="1"/>
            </p:cNvSpPr>
            <p:nvPr/>
          </p:nvSpPr>
          <p:spPr bwMode="auto">
            <a:xfrm>
              <a:off x="5519666" y="560043"/>
              <a:ext cx="792088" cy="288032"/>
            </a:xfrm>
            <a:prstGeom prst="roundRect">
              <a:avLst>
                <a:gd name="adj" fmla="val 16667"/>
              </a:avLst>
            </a:prstGeom>
            <a:gradFill rotWithShape="1">
              <a:gsLst>
                <a:gs pos="0">
                  <a:srgbClr val="A3C4FF"/>
                </a:gs>
                <a:gs pos="35001">
                  <a:srgbClr val="BFD5FF"/>
                </a:gs>
                <a:gs pos="100000">
                  <a:srgbClr val="E5EEFF"/>
                </a:gs>
              </a:gsLst>
              <a:lin ang="5400000" scaled="1"/>
            </a:gradFill>
            <a:ln w="9525">
              <a:solidFill>
                <a:srgbClr val="4A7EBB"/>
              </a:solidFill>
              <a:round/>
              <a:headEnd/>
              <a:tailEnd/>
            </a:ln>
            <a:effectLst>
              <a:outerShdw dist="20000" dir="5400000" algn="ctr" rotWithShape="0">
                <a:srgbClr val="000000">
                  <a:alpha val="34000"/>
                </a:srgbClr>
              </a:outerShdw>
            </a:effectLst>
          </p:spPr>
          <p:txBody>
            <a:bodyPr anchor="ctr"/>
            <a:lstStyle/>
            <a:p>
              <a:pPr algn="ctr" eaLnBrk="1" hangingPunct="1"/>
              <a:r>
                <a:rPr lang="en-US" altLang="zh-CN" sz="1000" b="1">
                  <a:latin typeface="微软雅黑" pitchFamily="34" charset="-122"/>
                  <a:ea typeface="微软雅黑" pitchFamily="34" charset="-122"/>
                </a:rPr>
                <a:t>BPMN</a:t>
              </a:r>
            </a:p>
          </p:txBody>
        </p:sp>
      </p:grpSp>
      <p:grpSp>
        <p:nvGrpSpPr>
          <p:cNvPr id="20" name="Group 20"/>
          <p:cNvGrpSpPr>
            <a:grpSpLocks/>
          </p:cNvGrpSpPr>
          <p:nvPr/>
        </p:nvGrpSpPr>
        <p:grpSpPr bwMode="auto">
          <a:xfrm>
            <a:off x="388938" y="2205038"/>
            <a:ext cx="8569325" cy="936625"/>
            <a:chOff x="0" y="0"/>
            <a:chExt cx="8568630" cy="936080"/>
          </a:xfrm>
        </p:grpSpPr>
        <p:sp>
          <p:nvSpPr>
            <p:cNvPr id="21" name="AutoShape 5"/>
            <p:cNvSpPr>
              <a:spLocks noChangeArrowheads="1"/>
            </p:cNvSpPr>
            <p:nvPr/>
          </p:nvSpPr>
          <p:spPr bwMode="auto">
            <a:xfrm>
              <a:off x="0" y="0"/>
              <a:ext cx="8568630" cy="936080"/>
            </a:xfrm>
            <a:prstGeom prst="roundRect">
              <a:avLst>
                <a:gd name="adj" fmla="val 16667"/>
              </a:avLst>
            </a:prstGeom>
            <a:solidFill>
              <a:srgbClr val="D99694"/>
            </a:solidFill>
            <a:ln w="9525">
              <a:solidFill>
                <a:srgbClr val="98B954"/>
              </a:solidFill>
              <a:round/>
              <a:headEnd/>
              <a:tailEnd/>
            </a:ln>
            <a:effectLst>
              <a:outerShdw dist="20000" dir="5400000" algn="ctr" rotWithShape="0">
                <a:srgbClr val="000000">
                  <a:alpha val="34000"/>
                </a:srgbClr>
              </a:outerShdw>
            </a:effectLst>
          </p:spPr>
          <p:txBody>
            <a:bodyPr wrap="none"/>
            <a:lstStyle/>
            <a:p>
              <a:pPr eaLnBrk="1" hangingPunct="1"/>
              <a:r>
                <a:rPr lang="zh-CN" altLang="en-US" sz="1600" b="1">
                  <a:solidFill>
                    <a:srgbClr val="254061"/>
                  </a:solidFill>
                  <a:latin typeface="微软雅黑" pitchFamily="34" charset="-122"/>
                  <a:ea typeface="微软雅黑" pitchFamily="34" charset="-122"/>
                </a:rPr>
                <a:t>元模型</a:t>
              </a:r>
              <a:endParaRPr lang="en-US" sz="1600" b="1">
                <a:solidFill>
                  <a:srgbClr val="254061"/>
                </a:solidFill>
                <a:latin typeface="微软雅黑" pitchFamily="34" charset="-122"/>
                <a:ea typeface="微软雅黑" pitchFamily="34" charset="-122"/>
              </a:endParaRPr>
            </a:p>
          </p:txBody>
        </p:sp>
        <p:sp>
          <p:nvSpPr>
            <p:cNvPr id="22" name="AutoShape 5"/>
            <p:cNvSpPr>
              <a:spLocks noChangeArrowheads="1"/>
            </p:cNvSpPr>
            <p:nvPr/>
          </p:nvSpPr>
          <p:spPr bwMode="auto">
            <a:xfrm>
              <a:off x="472387" y="469617"/>
              <a:ext cx="792088" cy="288032"/>
            </a:xfrm>
            <a:prstGeom prst="roundRect">
              <a:avLst>
                <a:gd name="adj" fmla="val 16667"/>
              </a:avLst>
            </a:prstGeom>
            <a:gradFill rotWithShape="1">
              <a:gsLst>
                <a:gs pos="0">
                  <a:srgbClr val="A3C4FF"/>
                </a:gs>
                <a:gs pos="35001">
                  <a:srgbClr val="BFD5FF"/>
                </a:gs>
                <a:gs pos="100000">
                  <a:srgbClr val="E5EEFF"/>
                </a:gs>
              </a:gsLst>
              <a:lin ang="5400000" scaled="1"/>
            </a:gradFill>
            <a:ln w="9525">
              <a:solidFill>
                <a:srgbClr val="4A7EBB"/>
              </a:solidFill>
              <a:round/>
              <a:headEnd/>
              <a:tailEnd/>
            </a:ln>
            <a:effectLst>
              <a:outerShdw dist="20000" dir="5400000" algn="ctr" rotWithShape="0">
                <a:srgbClr val="000000">
                  <a:alpha val="34000"/>
                </a:srgbClr>
              </a:outerShdw>
            </a:effectLst>
          </p:spPr>
          <p:txBody>
            <a:bodyPr anchor="ctr"/>
            <a:lstStyle/>
            <a:p>
              <a:pPr algn="ctr" eaLnBrk="1" hangingPunct="1"/>
              <a:r>
                <a:rPr lang="en-US" altLang="zh-CN" sz="800" b="1">
                  <a:latin typeface="微软雅黑" pitchFamily="34" charset="-122"/>
                  <a:ea typeface="微软雅黑" pitchFamily="34" charset="-122"/>
                </a:rPr>
                <a:t>IContainter</a:t>
              </a:r>
            </a:p>
          </p:txBody>
        </p:sp>
        <p:sp>
          <p:nvSpPr>
            <p:cNvPr id="23" name="AutoShape 5"/>
            <p:cNvSpPr>
              <a:spLocks noChangeArrowheads="1"/>
            </p:cNvSpPr>
            <p:nvPr/>
          </p:nvSpPr>
          <p:spPr bwMode="auto">
            <a:xfrm>
              <a:off x="1486172" y="469617"/>
              <a:ext cx="792088" cy="288032"/>
            </a:xfrm>
            <a:prstGeom prst="roundRect">
              <a:avLst>
                <a:gd name="adj" fmla="val 16667"/>
              </a:avLst>
            </a:prstGeom>
            <a:gradFill rotWithShape="1">
              <a:gsLst>
                <a:gs pos="0">
                  <a:srgbClr val="A3C4FF"/>
                </a:gs>
                <a:gs pos="35001">
                  <a:srgbClr val="BFD5FF"/>
                </a:gs>
                <a:gs pos="100000">
                  <a:srgbClr val="E5EEFF"/>
                </a:gs>
              </a:gsLst>
              <a:lin ang="5400000" scaled="1"/>
            </a:gradFill>
            <a:ln w="9525">
              <a:solidFill>
                <a:srgbClr val="4A7EBB"/>
              </a:solidFill>
              <a:round/>
              <a:headEnd/>
              <a:tailEnd/>
            </a:ln>
            <a:effectLst>
              <a:outerShdw dist="20000" dir="5400000" algn="ctr" rotWithShape="0">
                <a:srgbClr val="000000">
                  <a:alpha val="34000"/>
                </a:srgbClr>
              </a:outerShdw>
            </a:effectLst>
          </p:spPr>
          <p:txBody>
            <a:bodyPr anchor="ctr"/>
            <a:lstStyle/>
            <a:p>
              <a:pPr algn="ctr" eaLnBrk="1" hangingPunct="1"/>
              <a:r>
                <a:rPr lang="en-US" altLang="zh-CN" sz="900" b="1">
                  <a:latin typeface="微软雅黑" pitchFamily="34" charset="-122"/>
                  <a:ea typeface="微软雅黑" pitchFamily="34" charset="-122"/>
                </a:rPr>
                <a:t>IModel</a:t>
              </a:r>
            </a:p>
          </p:txBody>
        </p:sp>
        <p:sp>
          <p:nvSpPr>
            <p:cNvPr id="24" name="AutoShape 5"/>
            <p:cNvSpPr>
              <a:spLocks noChangeArrowheads="1"/>
            </p:cNvSpPr>
            <p:nvPr/>
          </p:nvSpPr>
          <p:spPr bwMode="auto">
            <a:xfrm>
              <a:off x="2499957" y="469617"/>
              <a:ext cx="792088" cy="288032"/>
            </a:xfrm>
            <a:prstGeom prst="roundRect">
              <a:avLst>
                <a:gd name="adj" fmla="val 16667"/>
              </a:avLst>
            </a:prstGeom>
            <a:gradFill rotWithShape="1">
              <a:gsLst>
                <a:gs pos="0">
                  <a:srgbClr val="A3C4FF"/>
                </a:gs>
                <a:gs pos="35001">
                  <a:srgbClr val="BFD5FF"/>
                </a:gs>
                <a:gs pos="100000">
                  <a:srgbClr val="E5EEFF"/>
                </a:gs>
              </a:gsLst>
              <a:lin ang="5400000" scaled="1"/>
            </a:gradFill>
            <a:ln w="9525">
              <a:solidFill>
                <a:srgbClr val="4A7EBB"/>
              </a:solidFill>
              <a:round/>
              <a:headEnd/>
              <a:tailEnd/>
            </a:ln>
            <a:effectLst>
              <a:outerShdw dist="20000" dir="5400000" algn="ctr" rotWithShape="0">
                <a:srgbClr val="000000">
                  <a:alpha val="34000"/>
                </a:srgbClr>
              </a:outerShdw>
            </a:effectLst>
          </p:spPr>
          <p:txBody>
            <a:bodyPr anchor="ctr"/>
            <a:lstStyle/>
            <a:p>
              <a:pPr algn="ctr" eaLnBrk="1" hangingPunct="1"/>
              <a:r>
                <a:rPr lang="en-US" altLang="zh-CN" sz="900" b="1">
                  <a:latin typeface="微软雅黑" pitchFamily="34" charset="-122"/>
                  <a:ea typeface="微软雅黑" pitchFamily="34" charset="-122"/>
                </a:rPr>
                <a:t>IType</a:t>
              </a:r>
            </a:p>
          </p:txBody>
        </p:sp>
        <p:sp>
          <p:nvSpPr>
            <p:cNvPr id="25" name="AutoShape 5"/>
            <p:cNvSpPr>
              <a:spLocks noChangeArrowheads="1"/>
            </p:cNvSpPr>
            <p:nvPr/>
          </p:nvSpPr>
          <p:spPr bwMode="auto">
            <a:xfrm>
              <a:off x="3513742" y="469617"/>
              <a:ext cx="792088" cy="288032"/>
            </a:xfrm>
            <a:prstGeom prst="roundRect">
              <a:avLst>
                <a:gd name="adj" fmla="val 16667"/>
              </a:avLst>
            </a:prstGeom>
            <a:gradFill rotWithShape="1">
              <a:gsLst>
                <a:gs pos="0">
                  <a:srgbClr val="A3C4FF"/>
                </a:gs>
                <a:gs pos="35001">
                  <a:srgbClr val="BFD5FF"/>
                </a:gs>
                <a:gs pos="100000">
                  <a:srgbClr val="E5EEFF"/>
                </a:gs>
              </a:gsLst>
              <a:lin ang="5400000" scaled="1"/>
            </a:gradFill>
            <a:ln w="9525">
              <a:solidFill>
                <a:srgbClr val="4A7EBB"/>
              </a:solidFill>
              <a:round/>
              <a:headEnd/>
              <a:tailEnd/>
            </a:ln>
            <a:effectLst>
              <a:outerShdw dist="20000" dir="5400000" algn="ctr" rotWithShape="0">
                <a:srgbClr val="000000">
                  <a:alpha val="34000"/>
                </a:srgbClr>
              </a:outerShdw>
            </a:effectLst>
          </p:spPr>
          <p:txBody>
            <a:bodyPr anchor="ctr"/>
            <a:lstStyle/>
            <a:p>
              <a:pPr algn="ctr" eaLnBrk="1" hangingPunct="1"/>
              <a:r>
                <a:rPr lang="en-US" altLang="zh-CN" sz="900" b="1">
                  <a:latin typeface="微软雅黑" pitchFamily="34" charset="-122"/>
                  <a:ea typeface="微软雅黑" pitchFamily="34" charset="-122"/>
                </a:rPr>
                <a:t>IMethod</a:t>
              </a:r>
            </a:p>
          </p:txBody>
        </p:sp>
        <p:sp>
          <p:nvSpPr>
            <p:cNvPr id="26" name="AutoShape 5"/>
            <p:cNvSpPr>
              <a:spLocks noChangeArrowheads="1"/>
            </p:cNvSpPr>
            <p:nvPr/>
          </p:nvSpPr>
          <p:spPr bwMode="auto">
            <a:xfrm>
              <a:off x="5541312" y="469617"/>
              <a:ext cx="792088" cy="288032"/>
            </a:xfrm>
            <a:prstGeom prst="roundRect">
              <a:avLst>
                <a:gd name="adj" fmla="val 16667"/>
              </a:avLst>
            </a:prstGeom>
            <a:gradFill rotWithShape="1">
              <a:gsLst>
                <a:gs pos="0">
                  <a:srgbClr val="A3C4FF"/>
                </a:gs>
                <a:gs pos="35001">
                  <a:srgbClr val="BFD5FF"/>
                </a:gs>
                <a:gs pos="100000">
                  <a:srgbClr val="E5EEFF"/>
                </a:gs>
              </a:gsLst>
              <a:lin ang="5400000" scaled="1"/>
            </a:gradFill>
            <a:ln w="9525">
              <a:solidFill>
                <a:srgbClr val="4A7EBB"/>
              </a:solidFill>
              <a:round/>
              <a:headEnd/>
              <a:tailEnd/>
            </a:ln>
            <a:effectLst>
              <a:outerShdw dist="20000" dir="5400000" algn="ctr" rotWithShape="0">
                <a:srgbClr val="000000">
                  <a:alpha val="34000"/>
                </a:srgbClr>
              </a:outerShdw>
            </a:effectLst>
          </p:spPr>
          <p:txBody>
            <a:bodyPr anchor="ctr"/>
            <a:lstStyle/>
            <a:p>
              <a:pPr algn="ctr" eaLnBrk="1" hangingPunct="1"/>
              <a:r>
                <a:rPr lang="en-US" altLang="zh-CN" sz="800" b="1">
                  <a:latin typeface="微软雅黑" pitchFamily="34" charset="-122"/>
                  <a:ea typeface="微软雅黑" pitchFamily="34" charset="-122"/>
                </a:rPr>
                <a:t>IParameter</a:t>
              </a:r>
            </a:p>
          </p:txBody>
        </p:sp>
        <p:sp>
          <p:nvSpPr>
            <p:cNvPr id="27" name="AutoShape 5"/>
            <p:cNvSpPr>
              <a:spLocks noChangeArrowheads="1"/>
            </p:cNvSpPr>
            <p:nvPr/>
          </p:nvSpPr>
          <p:spPr bwMode="auto">
            <a:xfrm>
              <a:off x="4527527" y="469617"/>
              <a:ext cx="792088" cy="288032"/>
            </a:xfrm>
            <a:prstGeom prst="roundRect">
              <a:avLst>
                <a:gd name="adj" fmla="val 16667"/>
              </a:avLst>
            </a:prstGeom>
            <a:gradFill rotWithShape="1">
              <a:gsLst>
                <a:gs pos="0">
                  <a:srgbClr val="A3C4FF"/>
                </a:gs>
                <a:gs pos="35001">
                  <a:srgbClr val="BFD5FF"/>
                </a:gs>
                <a:gs pos="100000">
                  <a:srgbClr val="E5EEFF"/>
                </a:gs>
              </a:gsLst>
              <a:lin ang="5400000" scaled="1"/>
            </a:gradFill>
            <a:ln w="9525">
              <a:solidFill>
                <a:srgbClr val="4A7EBB"/>
              </a:solidFill>
              <a:round/>
              <a:headEnd/>
              <a:tailEnd/>
            </a:ln>
            <a:effectLst>
              <a:outerShdw dist="20000" dir="5400000" algn="ctr" rotWithShape="0">
                <a:srgbClr val="000000">
                  <a:alpha val="34000"/>
                </a:srgbClr>
              </a:outerShdw>
            </a:effectLst>
          </p:spPr>
          <p:txBody>
            <a:bodyPr anchor="ctr"/>
            <a:lstStyle/>
            <a:p>
              <a:pPr algn="ctr" eaLnBrk="1" hangingPunct="1"/>
              <a:r>
                <a:rPr lang="en-US" altLang="zh-CN" sz="900" b="1">
                  <a:latin typeface="微软雅黑" pitchFamily="34" charset="-122"/>
                  <a:ea typeface="微软雅黑" pitchFamily="34" charset="-122"/>
                </a:rPr>
                <a:t>IField</a:t>
              </a:r>
            </a:p>
          </p:txBody>
        </p:sp>
        <p:sp>
          <p:nvSpPr>
            <p:cNvPr id="28" name="AutoShape 5"/>
            <p:cNvSpPr>
              <a:spLocks noChangeArrowheads="1"/>
            </p:cNvSpPr>
            <p:nvPr/>
          </p:nvSpPr>
          <p:spPr bwMode="auto">
            <a:xfrm>
              <a:off x="6555097" y="471194"/>
              <a:ext cx="792088" cy="288032"/>
            </a:xfrm>
            <a:prstGeom prst="roundRect">
              <a:avLst>
                <a:gd name="adj" fmla="val 16667"/>
              </a:avLst>
            </a:prstGeom>
            <a:gradFill rotWithShape="1">
              <a:gsLst>
                <a:gs pos="0">
                  <a:srgbClr val="A3C4FF"/>
                </a:gs>
                <a:gs pos="35001">
                  <a:srgbClr val="BFD5FF"/>
                </a:gs>
                <a:gs pos="100000">
                  <a:srgbClr val="E5EEFF"/>
                </a:gs>
              </a:gsLst>
              <a:lin ang="5400000" scaled="1"/>
            </a:gradFill>
            <a:ln w="9525">
              <a:solidFill>
                <a:srgbClr val="4A7EBB"/>
              </a:solidFill>
              <a:round/>
              <a:headEnd/>
              <a:tailEnd/>
            </a:ln>
            <a:effectLst>
              <a:outerShdw dist="20000" dir="5400000" algn="ctr" rotWithShape="0">
                <a:srgbClr val="000000">
                  <a:alpha val="34000"/>
                </a:srgbClr>
              </a:outerShdw>
            </a:effectLst>
          </p:spPr>
          <p:txBody>
            <a:bodyPr anchor="ctr"/>
            <a:lstStyle/>
            <a:p>
              <a:pPr algn="ctr" eaLnBrk="1" hangingPunct="1"/>
              <a:r>
                <a:rPr lang="en-US" altLang="zh-CN" sz="900" b="1">
                  <a:latin typeface="微软雅黑" pitchFamily="34" charset="-122"/>
                  <a:ea typeface="微软雅黑" pitchFamily="34" charset="-122"/>
                </a:rPr>
                <a:t>IResult</a:t>
              </a:r>
            </a:p>
          </p:txBody>
        </p:sp>
        <p:sp>
          <p:nvSpPr>
            <p:cNvPr id="29" name="AutoShape 5"/>
            <p:cNvSpPr>
              <a:spLocks noChangeArrowheads="1"/>
            </p:cNvSpPr>
            <p:nvPr/>
          </p:nvSpPr>
          <p:spPr bwMode="auto">
            <a:xfrm>
              <a:off x="7568884" y="471194"/>
              <a:ext cx="792088" cy="288032"/>
            </a:xfrm>
            <a:prstGeom prst="roundRect">
              <a:avLst>
                <a:gd name="adj" fmla="val 16667"/>
              </a:avLst>
            </a:prstGeom>
            <a:gradFill rotWithShape="1">
              <a:gsLst>
                <a:gs pos="0">
                  <a:srgbClr val="A3C4FF"/>
                </a:gs>
                <a:gs pos="35001">
                  <a:srgbClr val="BFD5FF"/>
                </a:gs>
                <a:gs pos="100000">
                  <a:srgbClr val="E5EEFF"/>
                </a:gs>
              </a:gsLst>
              <a:lin ang="5400000" scaled="1"/>
            </a:gradFill>
            <a:ln w="9525">
              <a:solidFill>
                <a:srgbClr val="4A7EBB"/>
              </a:solidFill>
              <a:round/>
              <a:headEnd/>
              <a:tailEnd/>
            </a:ln>
            <a:effectLst>
              <a:outerShdw dist="20000" dir="5400000" algn="ctr" rotWithShape="0">
                <a:srgbClr val="000000">
                  <a:alpha val="34000"/>
                </a:srgbClr>
              </a:outerShdw>
            </a:effectLst>
          </p:spPr>
          <p:txBody>
            <a:bodyPr anchor="ctr"/>
            <a:lstStyle/>
            <a:p>
              <a:pPr algn="ctr" eaLnBrk="1" hangingPunct="1"/>
              <a:r>
                <a:rPr lang="en-US" altLang="zh-CN" sz="800" b="1">
                  <a:solidFill>
                    <a:srgbClr val="FF0000"/>
                  </a:solidFill>
                  <a:ea typeface="微软雅黑" pitchFamily="34" charset="-122"/>
                </a:rPr>
                <a:t>IReference</a:t>
              </a:r>
              <a:endParaRPr lang="en-US" altLang="zh-CN" sz="800" b="1">
                <a:solidFill>
                  <a:srgbClr val="FF0000"/>
                </a:solidFill>
                <a:latin typeface="微软雅黑" pitchFamily="34" charset="-122"/>
                <a:ea typeface="微软雅黑" pitchFamily="34" charset="-122"/>
              </a:endParaRPr>
            </a:p>
          </p:txBody>
        </p:sp>
      </p:grpSp>
      <p:grpSp>
        <p:nvGrpSpPr>
          <p:cNvPr id="30" name="Group 30"/>
          <p:cNvGrpSpPr>
            <a:grpSpLocks/>
          </p:cNvGrpSpPr>
          <p:nvPr/>
        </p:nvGrpSpPr>
        <p:grpSpPr bwMode="auto">
          <a:xfrm>
            <a:off x="388938" y="5157788"/>
            <a:ext cx="8569325" cy="935037"/>
            <a:chOff x="0" y="0"/>
            <a:chExt cx="8568630" cy="936080"/>
          </a:xfrm>
        </p:grpSpPr>
        <p:sp>
          <p:nvSpPr>
            <p:cNvPr id="31" name="AutoShape 5"/>
            <p:cNvSpPr>
              <a:spLocks noChangeArrowheads="1"/>
            </p:cNvSpPr>
            <p:nvPr/>
          </p:nvSpPr>
          <p:spPr bwMode="auto">
            <a:xfrm>
              <a:off x="0" y="0"/>
              <a:ext cx="8568630" cy="936080"/>
            </a:xfrm>
            <a:prstGeom prst="roundRect">
              <a:avLst>
                <a:gd name="adj" fmla="val 16667"/>
              </a:avLst>
            </a:prstGeom>
            <a:gradFill rotWithShape="1">
              <a:gsLst>
                <a:gs pos="0">
                  <a:srgbClr val="DAFDA7"/>
                </a:gs>
                <a:gs pos="35001">
                  <a:srgbClr val="E4FDC2"/>
                </a:gs>
                <a:gs pos="100000">
                  <a:srgbClr val="F5FFE6"/>
                </a:gs>
              </a:gsLst>
              <a:lin ang="5400000" scaled="1"/>
            </a:gradFill>
            <a:ln w="9525">
              <a:solidFill>
                <a:srgbClr val="98B954"/>
              </a:solidFill>
              <a:round/>
              <a:headEnd/>
              <a:tailEnd/>
            </a:ln>
            <a:effectLst>
              <a:outerShdw dist="20000" dir="5400000" algn="ctr" rotWithShape="0">
                <a:srgbClr val="000000">
                  <a:alpha val="34000"/>
                </a:srgbClr>
              </a:outerShdw>
            </a:effectLst>
          </p:spPr>
          <p:txBody>
            <a:bodyPr wrap="none"/>
            <a:lstStyle/>
            <a:p>
              <a:pPr eaLnBrk="1" hangingPunct="1"/>
              <a:r>
                <a:rPr lang="zh-CN" altLang="en-US" sz="1600" b="1">
                  <a:solidFill>
                    <a:srgbClr val="254061"/>
                  </a:solidFill>
                  <a:latin typeface="微软雅黑" pitchFamily="34" charset="-122"/>
                  <a:ea typeface="微软雅黑" pitchFamily="34" charset="-122"/>
                </a:rPr>
                <a:t>文件模型</a:t>
              </a:r>
              <a:endParaRPr lang="en-US" sz="1600" b="1">
                <a:solidFill>
                  <a:srgbClr val="254061"/>
                </a:solidFill>
                <a:latin typeface="微软雅黑" pitchFamily="34" charset="-122"/>
                <a:ea typeface="微软雅黑" pitchFamily="34" charset="-122"/>
              </a:endParaRPr>
            </a:p>
          </p:txBody>
        </p:sp>
        <p:sp>
          <p:nvSpPr>
            <p:cNvPr id="32" name="AutoShape 5"/>
            <p:cNvSpPr>
              <a:spLocks noChangeArrowheads="1"/>
            </p:cNvSpPr>
            <p:nvPr/>
          </p:nvSpPr>
          <p:spPr bwMode="auto">
            <a:xfrm>
              <a:off x="198073" y="439394"/>
              <a:ext cx="2592390" cy="288032"/>
            </a:xfrm>
            <a:prstGeom prst="roundRect">
              <a:avLst>
                <a:gd name="adj" fmla="val 16667"/>
              </a:avLst>
            </a:prstGeom>
            <a:gradFill rotWithShape="1">
              <a:gsLst>
                <a:gs pos="0">
                  <a:srgbClr val="A3C4FF"/>
                </a:gs>
                <a:gs pos="35001">
                  <a:srgbClr val="BFD5FF"/>
                </a:gs>
                <a:gs pos="100000">
                  <a:srgbClr val="E5EEFF"/>
                </a:gs>
              </a:gsLst>
              <a:lin ang="5400000" scaled="1"/>
            </a:gradFill>
            <a:ln w="9525">
              <a:solidFill>
                <a:srgbClr val="4A7EBB"/>
              </a:solidFill>
              <a:round/>
              <a:headEnd/>
              <a:tailEnd/>
            </a:ln>
            <a:effectLst>
              <a:outerShdw dist="20000" dir="5400000" algn="ctr" rotWithShape="0">
                <a:srgbClr val="000000">
                  <a:alpha val="34000"/>
                </a:srgbClr>
              </a:outerShdw>
            </a:effectLst>
          </p:spPr>
          <p:txBody>
            <a:bodyPr anchor="ctr"/>
            <a:lstStyle/>
            <a:p>
              <a:pPr algn="ctr" eaLnBrk="1" hangingPunct="1"/>
              <a:r>
                <a:rPr lang="en-US" altLang="zh-CN" sz="1600">
                  <a:solidFill>
                    <a:srgbClr val="000000"/>
                  </a:solidFill>
                  <a:ea typeface="微软雅黑" pitchFamily="34" charset="-122"/>
                </a:rPr>
                <a:t>EclipseResourceDelegate</a:t>
              </a:r>
              <a:endParaRPr lang="en-US" altLang="zh-CN" sz="1600" b="1">
                <a:latin typeface="微软雅黑" pitchFamily="34" charset="-122"/>
                <a:ea typeface="微软雅黑" pitchFamily="34" charset="-122"/>
              </a:endParaRPr>
            </a:p>
          </p:txBody>
        </p:sp>
        <p:sp>
          <p:nvSpPr>
            <p:cNvPr id="33" name="AutoShape 5"/>
            <p:cNvSpPr>
              <a:spLocks noChangeArrowheads="1"/>
            </p:cNvSpPr>
            <p:nvPr/>
          </p:nvSpPr>
          <p:spPr bwMode="auto">
            <a:xfrm>
              <a:off x="2989168" y="439394"/>
              <a:ext cx="2592390" cy="288032"/>
            </a:xfrm>
            <a:prstGeom prst="roundRect">
              <a:avLst>
                <a:gd name="adj" fmla="val 16667"/>
              </a:avLst>
            </a:prstGeom>
            <a:gradFill rotWithShape="1">
              <a:gsLst>
                <a:gs pos="0">
                  <a:srgbClr val="A3C4FF"/>
                </a:gs>
                <a:gs pos="35001">
                  <a:srgbClr val="BFD5FF"/>
                </a:gs>
                <a:gs pos="100000">
                  <a:srgbClr val="E5EEFF"/>
                </a:gs>
              </a:gsLst>
              <a:lin ang="5400000" scaled="1"/>
            </a:gradFill>
            <a:ln w="9525">
              <a:solidFill>
                <a:srgbClr val="4A7EBB"/>
              </a:solidFill>
              <a:round/>
              <a:headEnd/>
              <a:tailEnd/>
            </a:ln>
            <a:effectLst>
              <a:outerShdw dist="20000" dir="5400000" algn="ctr" rotWithShape="0">
                <a:srgbClr val="000000">
                  <a:alpha val="34000"/>
                </a:srgbClr>
              </a:outerShdw>
            </a:effectLst>
          </p:spPr>
          <p:txBody>
            <a:bodyPr anchor="ctr"/>
            <a:lstStyle/>
            <a:p>
              <a:pPr algn="ctr" eaLnBrk="1" hangingPunct="1"/>
              <a:r>
                <a:rPr lang="en-US" altLang="zh-CN" sz="1600">
                  <a:solidFill>
                    <a:srgbClr val="000000"/>
                  </a:solidFill>
                  <a:ea typeface="微软雅黑" pitchFamily="34" charset="-122"/>
                </a:rPr>
                <a:t>JavaResourceDelegate</a:t>
              </a:r>
              <a:endParaRPr lang="en-US" altLang="zh-CN" sz="1600" b="1">
                <a:latin typeface="微软雅黑" pitchFamily="34" charset="-122"/>
                <a:ea typeface="微软雅黑" pitchFamily="34" charset="-122"/>
              </a:endParaRPr>
            </a:p>
          </p:txBody>
        </p:sp>
        <p:sp>
          <p:nvSpPr>
            <p:cNvPr id="34" name="AutoShape 5"/>
            <p:cNvSpPr>
              <a:spLocks noChangeArrowheads="1"/>
            </p:cNvSpPr>
            <p:nvPr/>
          </p:nvSpPr>
          <p:spPr bwMode="auto">
            <a:xfrm>
              <a:off x="5780262" y="439394"/>
              <a:ext cx="2592390" cy="288032"/>
            </a:xfrm>
            <a:prstGeom prst="roundRect">
              <a:avLst>
                <a:gd name="adj" fmla="val 16667"/>
              </a:avLst>
            </a:prstGeom>
            <a:gradFill rotWithShape="1">
              <a:gsLst>
                <a:gs pos="0">
                  <a:srgbClr val="A3C4FF"/>
                </a:gs>
                <a:gs pos="35001">
                  <a:srgbClr val="BFD5FF"/>
                </a:gs>
                <a:gs pos="100000">
                  <a:srgbClr val="E5EEFF"/>
                </a:gs>
              </a:gsLst>
              <a:lin ang="5400000" scaled="1"/>
            </a:gradFill>
            <a:ln w="9525">
              <a:solidFill>
                <a:srgbClr val="4A7EBB"/>
              </a:solidFill>
              <a:round/>
              <a:headEnd/>
              <a:tailEnd/>
            </a:ln>
            <a:effectLst>
              <a:outerShdw dist="20000" dir="5400000" algn="ctr" rotWithShape="0">
                <a:srgbClr val="000000">
                  <a:alpha val="34000"/>
                </a:srgbClr>
              </a:outerShdw>
            </a:effectLst>
          </p:spPr>
          <p:txBody>
            <a:bodyPr anchor="ctr"/>
            <a:lstStyle/>
            <a:p>
              <a:pPr algn="ctr" eaLnBrk="1" hangingPunct="1"/>
              <a:r>
                <a:rPr lang="en-US" altLang="zh-CN" sz="1600">
                  <a:solidFill>
                    <a:srgbClr val="000000"/>
                  </a:solidFill>
                  <a:ea typeface="微软雅黑" pitchFamily="34" charset="-122"/>
                </a:rPr>
                <a:t>ArchiveResourceDelegate</a:t>
              </a:r>
              <a:endParaRPr lang="en-US" altLang="zh-CN" sz="1600" b="1">
                <a:latin typeface="微软雅黑" pitchFamily="34" charset="-122"/>
                <a:ea typeface="微软雅黑" pitchFamily="34" charset="-122"/>
              </a:endParaRPr>
            </a:p>
          </p:txBody>
        </p:sp>
      </p:grpSp>
      <p:grpSp>
        <p:nvGrpSpPr>
          <p:cNvPr id="35" name="Group 35"/>
          <p:cNvGrpSpPr>
            <a:grpSpLocks/>
          </p:cNvGrpSpPr>
          <p:nvPr/>
        </p:nvGrpSpPr>
        <p:grpSpPr bwMode="auto">
          <a:xfrm>
            <a:off x="388938" y="1066800"/>
            <a:ext cx="8569325" cy="706438"/>
            <a:chOff x="0" y="0"/>
            <a:chExt cx="8568630" cy="706675"/>
          </a:xfrm>
        </p:grpSpPr>
        <p:sp>
          <p:nvSpPr>
            <p:cNvPr id="36" name="AutoShape 5"/>
            <p:cNvSpPr>
              <a:spLocks noChangeArrowheads="1"/>
            </p:cNvSpPr>
            <p:nvPr/>
          </p:nvSpPr>
          <p:spPr bwMode="auto">
            <a:xfrm>
              <a:off x="0" y="0"/>
              <a:ext cx="2376000" cy="706675"/>
            </a:xfrm>
            <a:prstGeom prst="roundRect">
              <a:avLst>
                <a:gd name="adj" fmla="val 16667"/>
              </a:avLst>
            </a:prstGeom>
            <a:gradFill rotWithShape="1">
              <a:gsLst>
                <a:gs pos="0">
                  <a:srgbClr val="DAFDA7"/>
                </a:gs>
                <a:gs pos="35001">
                  <a:srgbClr val="E4FDC2"/>
                </a:gs>
                <a:gs pos="100000">
                  <a:srgbClr val="F5FFE6"/>
                </a:gs>
              </a:gsLst>
              <a:lin ang="5400000" scaled="1"/>
            </a:gradFill>
            <a:ln w="9525">
              <a:solidFill>
                <a:srgbClr val="98B954"/>
              </a:solidFill>
              <a:round/>
              <a:headEnd/>
              <a:tailEnd/>
            </a:ln>
            <a:effectLst>
              <a:outerShdw dist="20000" dir="5400000" algn="ctr" rotWithShape="0">
                <a:srgbClr val="000000">
                  <a:alpha val="34000"/>
                </a:srgbClr>
              </a:outerShdw>
            </a:effectLst>
          </p:spPr>
          <p:txBody>
            <a:bodyPr wrap="none"/>
            <a:lstStyle/>
            <a:p>
              <a:pPr algn="ctr" eaLnBrk="1" hangingPunct="1"/>
              <a:r>
                <a:rPr lang="zh-CN" altLang="en-US" sz="1100" b="1">
                  <a:solidFill>
                    <a:srgbClr val="254061"/>
                  </a:solidFill>
                  <a:latin typeface="微软雅黑" pitchFamily="34" charset="-122"/>
                  <a:ea typeface="微软雅黑" pitchFamily="34" charset="-122"/>
                </a:rPr>
                <a:t>资源树管理</a:t>
              </a:r>
              <a:endParaRPr lang="en-US" sz="1100" b="1">
                <a:solidFill>
                  <a:srgbClr val="254061"/>
                </a:solidFill>
                <a:latin typeface="微软雅黑" pitchFamily="34" charset="-122"/>
                <a:ea typeface="微软雅黑" pitchFamily="34" charset="-122"/>
              </a:endParaRPr>
            </a:p>
          </p:txBody>
        </p:sp>
        <p:sp>
          <p:nvSpPr>
            <p:cNvPr id="37" name="AutoShape 5"/>
            <p:cNvSpPr>
              <a:spLocks noChangeArrowheads="1"/>
            </p:cNvSpPr>
            <p:nvPr/>
          </p:nvSpPr>
          <p:spPr bwMode="auto">
            <a:xfrm>
              <a:off x="2442344" y="0"/>
              <a:ext cx="1714831" cy="706675"/>
            </a:xfrm>
            <a:prstGeom prst="roundRect">
              <a:avLst>
                <a:gd name="adj" fmla="val 16667"/>
              </a:avLst>
            </a:prstGeom>
            <a:gradFill rotWithShape="1">
              <a:gsLst>
                <a:gs pos="0">
                  <a:srgbClr val="DAFDA7"/>
                </a:gs>
                <a:gs pos="35001">
                  <a:srgbClr val="E4FDC2"/>
                </a:gs>
                <a:gs pos="100000">
                  <a:srgbClr val="F5FFE6"/>
                </a:gs>
              </a:gsLst>
              <a:lin ang="5400000" scaled="1"/>
            </a:gradFill>
            <a:ln w="9525">
              <a:solidFill>
                <a:srgbClr val="98B954"/>
              </a:solidFill>
              <a:round/>
              <a:headEnd/>
              <a:tailEnd/>
            </a:ln>
            <a:effectLst>
              <a:outerShdw dist="20000" dir="5400000" algn="ctr" rotWithShape="0">
                <a:srgbClr val="000000">
                  <a:alpha val="34000"/>
                </a:srgbClr>
              </a:outerShdw>
            </a:effectLst>
          </p:spPr>
          <p:txBody>
            <a:bodyPr wrap="none"/>
            <a:lstStyle/>
            <a:p>
              <a:pPr algn="ctr" eaLnBrk="1" hangingPunct="1"/>
              <a:r>
                <a:rPr lang="zh-CN" altLang="en-US" sz="1100" b="1">
                  <a:solidFill>
                    <a:srgbClr val="254061"/>
                  </a:solidFill>
                  <a:latin typeface="微软雅黑" pitchFamily="34" charset="-122"/>
                  <a:ea typeface="微软雅黑" pitchFamily="34" charset="-122"/>
                </a:rPr>
                <a:t>视图管理</a:t>
              </a:r>
              <a:endParaRPr lang="en-US" sz="1100" b="1">
                <a:solidFill>
                  <a:srgbClr val="254061"/>
                </a:solidFill>
                <a:latin typeface="微软雅黑" pitchFamily="34" charset="-122"/>
                <a:ea typeface="微软雅黑" pitchFamily="34" charset="-122"/>
              </a:endParaRPr>
            </a:p>
          </p:txBody>
        </p:sp>
        <p:sp>
          <p:nvSpPr>
            <p:cNvPr id="38" name="AutoShape 5"/>
            <p:cNvSpPr>
              <a:spLocks noChangeArrowheads="1"/>
            </p:cNvSpPr>
            <p:nvPr/>
          </p:nvSpPr>
          <p:spPr bwMode="auto">
            <a:xfrm>
              <a:off x="4229183" y="0"/>
              <a:ext cx="3024000" cy="706675"/>
            </a:xfrm>
            <a:prstGeom prst="roundRect">
              <a:avLst>
                <a:gd name="adj" fmla="val 16667"/>
              </a:avLst>
            </a:prstGeom>
            <a:gradFill rotWithShape="1">
              <a:gsLst>
                <a:gs pos="0">
                  <a:srgbClr val="DAFDA7"/>
                </a:gs>
                <a:gs pos="35001">
                  <a:srgbClr val="E4FDC2"/>
                </a:gs>
                <a:gs pos="100000">
                  <a:srgbClr val="F5FFE6"/>
                </a:gs>
              </a:gsLst>
              <a:lin ang="5400000" scaled="1"/>
            </a:gradFill>
            <a:ln w="9525">
              <a:solidFill>
                <a:srgbClr val="98B954"/>
              </a:solidFill>
              <a:round/>
              <a:headEnd/>
              <a:tailEnd/>
            </a:ln>
            <a:effectLst>
              <a:outerShdw dist="20000" dir="5400000" algn="ctr" rotWithShape="0">
                <a:srgbClr val="000000">
                  <a:alpha val="34000"/>
                </a:srgbClr>
              </a:outerShdw>
            </a:effectLst>
          </p:spPr>
          <p:txBody>
            <a:bodyPr wrap="none"/>
            <a:lstStyle/>
            <a:p>
              <a:pPr algn="ctr" eaLnBrk="1" hangingPunct="1"/>
              <a:r>
                <a:rPr lang="zh-CN" altLang="en-US" sz="1100" b="1">
                  <a:solidFill>
                    <a:srgbClr val="254061"/>
                  </a:solidFill>
                  <a:latin typeface="微软雅黑" pitchFamily="34" charset="-122"/>
                  <a:ea typeface="微软雅黑" pitchFamily="34" charset="-122"/>
                </a:rPr>
                <a:t>编辑器管理</a:t>
              </a:r>
              <a:endParaRPr lang="en-US" sz="1100" b="1">
                <a:solidFill>
                  <a:srgbClr val="254061"/>
                </a:solidFill>
                <a:latin typeface="微软雅黑" pitchFamily="34" charset="-122"/>
                <a:ea typeface="微软雅黑" pitchFamily="34" charset="-122"/>
              </a:endParaRPr>
            </a:p>
          </p:txBody>
        </p:sp>
        <p:sp>
          <p:nvSpPr>
            <p:cNvPr id="39" name="AutoShape 5"/>
            <p:cNvSpPr>
              <a:spLocks noChangeArrowheads="1"/>
            </p:cNvSpPr>
            <p:nvPr/>
          </p:nvSpPr>
          <p:spPr bwMode="auto">
            <a:xfrm>
              <a:off x="7327031" y="0"/>
              <a:ext cx="1241599" cy="706675"/>
            </a:xfrm>
            <a:prstGeom prst="roundRect">
              <a:avLst>
                <a:gd name="adj" fmla="val 16667"/>
              </a:avLst>
            </a:prstGeom>
            <a:gradFill rotWithShape="1">
              <a:gsLst>
                <a:gs pos="0">
                  <a:srgbClr val="DAFDA7"/>
                </a:gs>
                <a:gs pos="35001">
                  <a:srgbClr val="E4FDC2"/>
                </a:gs>
                <a:gs pos="100000">
                  <a:srgbClr val="F5FFE6"/>
                </a:gs>
              </a:gsLst>
              <a:lin ang="5400000" scaled="1"/>
            </a:gradFill>
            <a:ln w="9525">
              <a:solidFill>
                <a:srgbClr val="98B954"/>
              </a:solidFill>
              <a:round/>
              <a:headEnd/>
              <a:tailEnd/>
            </a:ln>
            <a:effectLst>
              <a:outerShdw dist="20000" dir="5400000" algn="ctr" rotWithShape="0">
                <a:srgbClr val="000000">
                  <a:alpha val="34000"/>
                </a:srgbClr>
              </a:outerShdw>
            </a:effectLst>
          </p:spPr>
          <p:txBody>
            <a:bodyPr wrap="none"/>
            <a:lstStyle/>
            <a:p>
              <a:pPr algn="ctr" eaLnBrk="1" hangingPunct="1"/>
              <a:r>
                <a:rPr lang="zh-CN" altLang="en-US" sz="1100" b="1">
                  <a:solidFill>
                    <a:srgbClr val="254061"/>
                  </a:solidFill>
                  <a:latin typeface="微软雅黑" pitchFamily="34" charset="-122"/>
                  <a:ea typeface="微软雅黑" pitchFamily="34" charset="-122"/>
                </a:rPr>
                <a:t>配置管理</a:t>
              </a:r>
              <a:endParaRPr lang="en-US" sz="1100" b="1">
                <a:solidFill>
                  <a:srgbClr val="254061"/>
                </a:solidFill>
                <a:latin typeface="微软雅黑" pitchFamily="34" charset="-122"/>
                <a:ea typeface="微软雅黑" pitchFamily="34" charset="-122"/>
              </a:endParaRPr>
            </a:p>
          </p:txBody>
        </p:sp>
      </p:grpSp>
      <p:sp>
        <p:nvSpPr>
          <p:cNvPr id="40" name="上下箭头 22"/>
          <p:cNvSpPr>
            <a:spLocks noChangeArrowheads="1"/>
          </p:cNvSpPr>
          <p:nvPr/>
        </p:nvSpPr>
        <p:spPr bwMode="auto">
          <a:xfrm>
            <a:off x="2098675" y="4748213"/>
            <a:ext cx="287338" cy="431800"/>
          </a:xfrm>
          <a:prstGeom prst="upDownArrow">
            <a:avLst>
              <a:gd name="adj1" fmla="val 50000"/>
              <a:gd name="adj2" fmla="val 38731"/>
            </a:avLst>
          </a:prstGeom>
          <a:solidFill>
            <a:srgbClr val="F79646"/>
          </a:solidFill>
          <a:ln w="25400">
            <a:solidFill>
              <a:srgbClr val="B66D31"/>
            </a:solidFill>
            <a:miter lim="800000"/>
            <a:headEnd/>
            <a:tailEnd/>
          </a:ln>
          <a:effectLst/>
        </p:spPr>
        <p:txBody>
          <a:bodyPr anchor="ctr"/>
          <a:lstStyle/>
          <a:p>
            <a:pPr algn="ctr"/>
            <a:endParaRPr lang="zh-CN" altLang="en-US">
              <a:solidFill>
                <a:srgbClr val="FFFFFF"/>
              </a:solidFill>
              <a:ea typeface="微软雅黑" pitchFamily="34" charset="-122"/>
            </a:endParaRPr>
          </a:p>
        </p:txBody>
      </p:sp>
      <p:grpSp>
        <p:nvGrpSpPr>
          <p:cNvPr id="41" name="Group 41"/>
          <p:cNvGrpSpPr>
            <a:grpSpLocks/>
          </p:cNvGrpSpPr>
          <p:nvPr/>
        </p:nvGrpSpPr>
        <p:grpSpPr bwMode="auto">
          <a:xfrm>
            <a:off x="1104900" y="4718050"/>
            <a:ext cx="2560638" cy="682625"/>
            <a:chOff x="0" y="0"/>
            <a:chExt cx="1613" cy="430"/>
          </a:xfrm>
        </p:grpSpPr>
        <p:pic>
          <p:nvPicPr>
            <p:cNvPr id="42" name="椭圆 19"/>
            <p:cNvPicPr>
              <a:picLocks noChangeArrowheads="1"/>
            </p:cNvPicPr>
            <p:nvPr/>
          </p:nvPicPr>
          <p:blipFill>
            <a:blip r:embed="rId2"/>
            <a:srcRect/>
            <a:stretch>
              <a:fillRect/>
            </a:stretch>
          </p:blipFill>
          <p:spPr bwMode="auto">
            <a:xfrm>
              <a:off x="0" y="0"/>
              <a:ext cx="1613" cy="430"/>
            </a:xfrm>
            <a:prstGeom prst="rect">
              <a:avLst/>
            </a:prstGeom>
            <a:noFill/>
            <a:ln w="9525">
              <a:noFill/>
              <a:miter lim="800000"/>
              <a:headEnd/>
              <a:tailEnd/>
            </a:ln>
            <a:effectLst/>
          </p:spPr>
        </p:pic>
        <p:sp>
          <p:nvSpPr>
            <p:cNvPr id="43" name="Text Box 43"/>
            <p:cNvSpPr txBox="1">
              <a:spLocks noChangeArrowheads="1"/>
            </p:cNvSpPr>
            <p:nvPr/>
          </p:nvSpPr>
          <p:spPr bwMode="auto">
            <a:xfrm>
              <a:off x="262" y="72"/>
              <a:ext cx="1090" cy="256"/>
            </a:xfrm>
            <a:prstGeom prst="rect">
              <a:avLst/>
            </a:prstGeom>
            <a:noFill/>
            <a:ln w="9525">
              <a:noFill/>
              <a:miter lim="800000"/>
              <a:headEnd/>
              <a:tailEnd/>
            </a:ln>
            <a:effectLst/>
          </p:spPr>
          <p:txBody>
            <a:bodyPr anchor="ctr"/>
            <a:lstStyle/>
            <a:p>
              <a:pPr algn="ctr"/>
              <a:r>
                <a:rPr lang="en-US" altLang="zh-CN">
                  <a:solidFill>
                    <a:srgbClr val="FFFFFF"/>
                  </a:solidFill>
                  <a:ea typeface="微软雅黑" pitchFamily="34" charset="-122"/>
                </a:rPr>
                <a:t>IModelParser</a:t>
              </a:r>
              <a:endParaRPr lang="zh-CN" altLang="en-US">
                <a:solidFill>
                  <a:srgbClr val="FFFFFF"/>
                </a:solidFill>
                <a:ea typeface="微软雅黑" pitchFamily="34" charset="-122"/>
              </a:endParaRPr>
            </a:p>
          </p:txBody>
        </p:sp>
      </p:grpSp>
      <p:sp>
        <p:nvSpPr>
          <p:cNvPr id="44" name="上下箭头 100"/>
          <p:cNvSpPr>
            <a:spLocks noChangeArrowheads="1"/>
          </p:cNvSpPr>
          <p:nvPr/>
        </p:nvSpPr>
        <p:spPr bwMode="auto">
          <a:xfrm>
            <a:off x="2105025" y="3311525"/>
            <a:ext cx="288925" cy="431800"/>
          </a:xfrm>
          <a:prstGeom prst="upDownArrow">
            <a:avLst>
              <a:gd name="adj1" fmla="val 50000"/>
              <a:gd name="adj2" fmla="val 38518"/>
            </a:avLst>
          </a:prstGeom>
          <a:solidFill>
            <a:srgbClr val="F79646"/>
          </a:solidFill>
          <a:ln w="25400">
            <a:solidFill>
              <a:srgbClr val="B66D31"/>
            </a:solidFill>
            <a:miter lim="800000"/>
            <a:headEnd/>
            <a:tailEnd/>
          </a:ln>
          <a:effectLst/>
        </p:spPr>
        <p:txBody>
          <a:bodyPr anchor="ctr"/>
          <a:lstStyle/>
          <a:p>
            <a:pPr algn="ctr"/>
            <a:endParaRPr lang="zh-CN" altLang="en-US">
              <a:solidFill>
                <a:srgbClr val="FFFFFF"/>
              </a:solidFill>
              <a:ea typeface="微软雅黑" pitchFamily="34" charset="-122"/>
            </a:endParaRPr>
          </a:p>
        </p:txBody>
      </p:sp>
      <p:sp>
        <p:nvSpPr>
          <p:cNvPr id="45" name="上下箭头 101"/>
          <p:cNvSpPr>
            <a:spLocks noChangeArrowheads="1"/>
          </p:cNvSpPr>
          <p:nvPr/>
        </p:nvSpPr>
        <p:spPr bwMode="auto">
          <a:xfrm>
            <a:off x="7078663" y="3311525"/>
            <a:ext cx="287337" cy="431800"/>
          </a:xfrm>
          <a:prstGeom prst="upDownArrow">
            <a:avLst>
              <a:gd name="adj1" fmla="val 50000"/>
              <a:gd name="adj2" fmla="val 38731"/>
            </a:avLst>
          </a:prstGeom>
          <a:solidFill>
            <a:srgbClr val="F79646"/>
          </a:solidFill>
          <a:ln w="25400">
            <a:solidFill>
              <a:srgbClr val="B66D31"/>
            </a:solidFill>
            <a:miter lim="800000"/>
            <a:headEnd/>
            <a:tailEnd/>
          </a:ln>
          <a:effectLst/>
        </p:spPr>
        <p:txBody>
          <a:bodyPr anchor="ctr"/>
          <a:lstStyle/>
          <a:p>
            <a:pPr algn="ctr"/>
            <a:endParaRPr lang="zh-CN" altLang="en-US">
              <a:solidFill>
                <a:srgbClr val="FFFFFF"/>
              </a:solidFill>
              <a:ea typeface="微软雅黑" pitchFamily="34" charset="-122"/>
            </a:endParaRPr>
          </a:p>
        </p:txBody>
      </p:sp>
      <p:sp>
        <p:nvSpPr>
          <p:cNvPr id="46" name="上下箭头 107"/>
          <p:cNvSpPr>
            <a:spLocks noChangeArrowheads="1"/>
          </p:cNvSpPr>
          <p:nvPr/>
        </p:nvSpPr>
        <p:spPr bwMode="auto">
          <a:xfrm>
            <a:off x="4772025" y="3311525"/>
            <a:ext cx="288925" cy="431800"/>
          </a:xfrm>
          <a:prstGeom prst="upDownArrow">
            <a:avLst>
              <a:gd name="adj1" fmla="val 50000"/>
              <a:gd name="adj2" fmla="val 38518"/>
            </a:avLst>
          </a:prstGeom>
          <a:solidFill>
            <a:srgbClr val="F79646"/>
          </a:solidFill>
          <a:ln w="25400">
            <a:solidFill>
              <a:srgbClr val="B66D31"/>
            </a:solidFill>
            <a:miter lim="800000"/>
            <a:headEnd/>
            <a:tailEnd/>
          </a:ln>
          <a:effectLst/>
        </p:spPr>
        <p:txBody>
          <a:bodyPr anchor="ctr"/>
          <a:lstStyle/>
          <a:p>
            <a:pPr algn="ctr"/>
            <a:endParaRPr lang="zh-CN" altLang="en-US">
              <a:solidFill>
                <a:srgbClr val="FFFFFF"/>
              </a:solidFill>
              <a:ea typeface="微软雅黑" pitchFamily="34" charset="-122"/>
            </a:endParaRPr>
          </a:p>
        </p:txBody>
      </p:sp>
      <p:grpSp>
        <p:nvGrpSpPr>
          <p:cNvPr id="47" name="Group 47"/>
          <p:cNvGrpSpPr>
            <a:grpSpLocks/>
          </p:cNvGrpSpPr>
          <p:nvPr/>
        </p:nvGrpSpPr>
        <p:grpSpPr bwMode="auto">
          <a:xfrm>
            <a:off x="3549650" y="3157538"/>
            <a:ext cx="2554288" cy="688975"/>
            <a:chOff x="0" y="0"/>
            <a:chExt cx="1609" cy="434"/>
          </a:xfrm>
        </p:grpSpPr>
        <p:pic>
          <p:nvPicPr>
            <p:cNvPr id="48" name="椭圆 102"/>
            <p:cNvPicPr>
              <a:picLocks noChangeArrowheads="1"/>
            </p:cNvPicPr>
            <p:nvPr/>
          </p:nvPicPr>
          <p:blipFill>
            <a:blip r:embed="rId3"/>
            <a:srcRect/>
            <a:stretch>
              <a:fillRect/>
            </a:stretch>
          </p:blipFill>
          <p:spPr bwMode="auto">
            <a:xfrm>
              <a:off x="0" y="0"/>
              <a:ext cx="1609" cy="434"/>
            </a:xfrm>
            <a:prstGeom prst="rect">
              <a:avLst/>
            </a:prstGeom>
            <a:noFill/>
            <a:ln w="9525">
              <a:noFill/>
              <a:miter lim="800000"/>
              <a:headEnd/>
              <a:tailEnd/>
            </a:ln>
            <a:effectLst/>
          </p:spPr>
        </p:pic>
        <p:sp>
          <p:nvSpPr>
            <p:cNvPr id="49" name="Text Box 49"/>
            <p:cNvSpPr txBox="1">
              <a:spLocks noChangeArrowheads="1"/>
            </p:cNvSpPr>
            <p:nvPr/>
          </p:nvSpPr>
          <p:spPr bwMode="auto">
            <a:xfrm>
              <a:off x="259" y="74"/>
              <a:ext cx="1090" cy="257"/>
            </a:xfrm>
            <a:prstGeom prst="rect">
              <a:avLst/>
            </a:prstGeom>
            <a:noFill/>
            <a:ln w="9525">
              <a:noFill/>
              <a:miter lim="800000"/>
              <a:headEnd/>
              <a:tailEnd/>
            </a:ln>
            <a:effectLst/>
          </p:spPr>
          <p:txBody>
            <a:bodyPr anchor="ctr"/>
            <a:lstStyle/>
            <a:p>
              <a:pPr algn="ctr"/>
              <a:r>
                <a:rPr lang="en-US" altLang="zh-CN" sz="1600">
                  <a:solidFill>
                    <a:srgbClr val="FFFFFF"/>
                  </a:solidFill>
                  <a:ea typeface="微软雅黑" pitchFamily="34" charset="-122"/>
                </a:rPr>
                <a:t>IIndexBuilder</a:t>
              </a:r>
            </a:p>
          </p:txBody>
        </p:sp>
      </p:grpSp>
      <p:grpSp>
        <p:nvGrpSpPr>
          <p:cNvPr id="50" name="Group 50"/>
          <p:cNvGrpSpPr>
            <a:grpSpLocks/>
          </p:cNvGrpSpPr>
          <p:nvPr/>
        </p:nvGrpSpPr>
        <p:grpSpPr bwMode="auto">
          <a:xfrm>
            <a:off x="892175" y="3157538"/>
            <a:ext cx="2559050" cy="688975"/>
            <a:chOff x="0" y="0"/>
            <a:chExt cx="1612" cy="434"/>
          </a:xfrm>
        </p:grpSpPr>
        <p:pic>
          <p:nvPicPr>
            <p:cNvPr id="51" name="椭圆 104"/>
            <p:cNvPicPr>
              <a:picLocks noChangeArrowheads="1"/>
            </p:cNvPicPr>
            <p:nvPr/>
          </p:nvPicPr>
          <p:blipFill>
            <a:blip r:embed="rId4"/>
            <a:srcRect/>
            <a:stretch>
              <a:fillRect/>
            </a:stretch>
          </p:blipFill>
          <p:spPr bwMode="auto">
            <a:xfrm>
              <a:off x="0" y="0"/>
              <a:ext cx="1612" cy="434"/>
            </a:xfrm>
            <a:prstGeom prst="rect">
              <a:avLst/>
            </a:prstGeom>
            <a:noFill/>
            <a:ln w="9525">
              <a:noFill/>
              <a:miter lim="800000"/>
              <a:headEnd/>
              <a:tailEnd/>
            </a:ln>
            <a:effectLst/>
          </p:spPr>
        </p:pic>
        <p:sp>
          <p:nvSpPr>
            <p:cNvPr id="52" name="Text Box 52"/>
            <p:cNvSpPr txBox="1">
              <a:spLocks noChangeArrowheads="1"/>
            </p:cNvSpPr>
            <p:nvPr/>
          </p:nvSpPr>
          <p:spPr bwMode="auto">
            <a:xfrm>
              <a:off x="260" y="74"/>
              <a:ext cx="1090" cy="257"/>
            </a:xfrm>
            <a:prstGeom prst="rect">
              <a:avLst/>
            </a:prstGeom>
            <a:noFill/>
            <a:ln w="9525">
              <a:noFill/>
              <a:miter lim="800000"/>
              <a:headEnd/>
              <a:tailEnd/>
            </a:ln>
            <a:effectLst/>
          </p:spPr>
          <p:txBody>
            <a:bodyPr anchor="ctr"/>
            <a:lstStyle/>
            <a:p>
              <a:pPr algn="ctr"/>
              <a:r>
                <a:rPr lang="en-US" altLang="zh-CN" sz="1600">
                  <a:solidFill>
                    <a:srgbClr val="FFFFFF"/>
                  </a:solidFill>
                  <a:ea typeface="微软雅黑" pitchFamily="34" charset="-122"/>
                </a:rPr>
                <a:t>IModelValidator</a:t>
              </a:r>
              <a:endParaRPr lang="zh-CN" altLang="en-US" sz="1600">
                <a:solidFill>
                  <a:srgbClr val="FFFFFF"/>
                </a:solidFill>
                <a:ea typeface="微软雅黑" pitchFamily="34" charset="-122"/>
              </a:endParaRPr>
            </a:p>
          </p:txBody>
        </p:sp>
      </p:grpSp>
      <p:sp>
        <p:nvSpPr>
          <p:cNvPr id="53" name="上下箭头 105"/>
          <p:cNvSpPr>
            <a:spLocks noChangeArrowheads="1"/>
          </p:cNvSpPr>
          <p:nvPr/>
        </p:nvSpPr>
        <p:spPr bwMode="auto">
          <a:xfrm>
            <a:off x="7078663" y="4748213"/>
            <a:ext cx="287337" cy="431800"/>
          </a:xfrm>
          <a:prstGeom prst="upDownArrow">
            <a:avLst>
              <a:gd name="adj1" fmla="val 50000"/>
              <a:gd name="adj2" fmla="val 38731"/>
            </a:avLst>
          </a:prstGeom>
          <a:solidFill>
            <a:srgbClr val="F79646"/>
          </a:solidFill>
          <a:ln w="25400">
            <a:solidFill>
              <a:srgbClr val="B66D31"/>
            </a:solidFill>
            <a:miter lim="800000"/>
            <a:headEnd/>
            <a:tailEnd/>
          </a:ln>
          <a:effectLst/>
        </p:spPr>
        <p:txBody>
          <a:bodyPr anchor="ctr"/>
          <a:lstStyle/>
          <a:p>
            <a:pPr algn="ctr"/>
            <a:endParaRPr lang="zh-CN" altLang="en-US">
              <a:solidFill>
                <a:srgbClr val="FFFFFF"/>
              </a:solidFill>
              <a:ea typeface="微软雅黑" pitchFamily="34" charset="-122"/>
            </a:endParaRPr>
          </a:p>
        </p:txBody>
      </p:sp>
      <p:grpSp>
        <p:nvGrpSpPr>
          <p:cNvPr id="54" name="Group 54"/>
          <p:cNvGrpSpPr>
            <a:grpSpLocks/>
          </p:cNvGrpSpPr>
          <p:nvPr/>
        </p:nvGrpSpPr>
        <p:grpSpPr bwMode="auto">
          <a:xfrm>
            <a:off x="5945188" y="4694238"/>
            <a:ext cx="2554287" cy="688975"/>
            <a:chOff x="0" y="0"/>
            <a:chExt cx="1609" cy="434"/>
          </a:xfrm>
        </p:grpSpPr>
        <p:pic>
          <p:nvPicPr>
            <p:cNvPr id="55" name="椭圆 103"/>
            <p:cNvPicPr>
              <a:picLocks noChangeArrowheads="1"/>
            </p:cNvPicPr>
            <p:nvPr/>
          </p:nvPicPr>
          <p:blipFill>
            <a:blip r:embed="rId5"/>
            <a:srcRect/>
            <a:stretch>
              <a:fillRect/>
            </a:stretch>
          </p:blipFill>
          <p:spPr bwMode="auto">
            <a:xfrm>
              <a:off x="0" y="0"/>
              <a:ext cx="1609" cy="434"/>
            </a:xfrm>
            <a:prstGeom prst="rect">
              <a:avLst/>
            </a:prstGeom>
            <a:noFill/>
            <a:ln w="9525">
              <a:noFill/>
              <a:miter lim="800000"/>
              <a:headEnd/>
              <a:tailEnd/>
            </a:ln>
            <a:effectLst/>
          </p:spPr>
        </p:pic>
        <p:sp>
          <p:nvSpPr>
            <p:cNvPr id="56" name="Text Box 56"/>
            <p:cNvSpPr txBox="1">
              <a:spLocks noChangeArrowheads="1"/>
            </p:cNvSpPr>
            <p:nvPr/>
          </p:nvSpPr>
          <p:spPr bwMode="auto">
            <a:xfrm>
              <a:off x="259" y="74"/>
              <a:ext cx="1091" cy="256"/>
            </a:xfrm>
            <a:prstGeom prst="rect">
              <a:avLst/>
            </a:prstGeom>
            <a:noFill/>
            <a:ln w="9525">
              <a:noFill/>
              <a:miter lim="800000"/>
              <a:headEnd/>
              <a:tailEnd/>
            </a:ln>
            <a:effectLst/>
          </p:spPr>
          <p:txBody>
            <a:bodyPr anchor="ctr"/>
            <a:lstStyle/>
            <a:p>
              <a:pPr algn="ctr"/>
              <a:r>
                <a:rPr lang="en-US" altLang="zh-CN" sz="1600">
                  <a:solidFill>
                    <a:srgbClr val="FFFFFF"/>
                  </a:solidFill>
                  <a:ea typeface="微软雅黑" pitchFamily="34" charset="-122"/>
                </a:rPr>
                <a:t>IModelCompiler</a:t>
              </a:r>
              <a:endParaRPr lang="zh-CN" altLang="en-US" sz="1600">
                <a:solidFill>
                  <a:srgbClr val="FFFFFF"/>
                </a:solidFill>
                <a:ea typeface="微软雅黑" pitchFamily="34" charset="-122"/>
              </a:endParaRPr>
            </a:p>
          </p:txBody>
        </p:sp>
      </p:grpSp>
      <p:grpSp>
        <p:nvGrpSpPr>
          <p:cNvPr id="57" name="Group 57"/>
          <p:cNvGrpSpPr>
            <a:grpSpLocks/>
          </p:cNvGrpSpPr>
          <p:nvPr/>
        </p:nvGrpSpPr>
        <p:grpSpPr bwMode="auto">
          <a:xfrm>
            <a:off x="6200775" y="3157538"/>
            <a:ext cx="2560638" cy="688975"/>
            <a:chOff x="0" y="0"/>
            <a:chExt cx="1613" cy="434"/>
          </a:xfrm>
        </p:grpSpPr>
        <p:pic>
          <p:nvPicPr>
            <p:cNvPr id="58" name="椭圆 106"/>
            <p:cNvPicPr>
              <a:picLocks noChangeArrowheads="1"/>
            </p:cNvPicPr>
            <p:nvPr/>
          </p:nvPicPr>
          <p:blipFill>
            <a:blip r:embed="rId6"/>
            <a:srcRect/>
            <a:stretch>
              <a:fillRect/>
            </a:stretch>
          </p:blipFill>
          <p:spPr bwMode="auto">
            <a:xfrm>
              <a:off x="0" y="0"/>
              <a:ext cx="1613" cy="434"/>
            </a:xfrm>
            <a:prstGeom prst="rect">
              <a:avLst/>
            </a:prstGeom>
            <a:noFill/>
            <a:ln w="9525">
              <a:noFill/>
              <a:miter lim="800000"/>
              <a:headEnd/>
              <a:tailEnd/>
            </a:ln>
            <a:effectLst/>
          </p:spPr>
        </p:pic>
        <p:sp>
          <p:nvSpPr>
            <p:cNvPr id="59" name="Text Box 59"/>
            <p:cNvSpPr txBox="1">
              <a:spLocks noChangeArrowheads="1"/>
            </p:cNvSpPr>
            <p:nvPr/>
          </p:nvSpPr>
          <p:spPr bwMode="auto">
            <a:xfrm>
              <a:off x="261" y="74"/>
              <a:ext cx="1091" cy="257"/>
            </a:xfrm>
            <a:prstGeom prst="rect">
              <a:avLst/>
            </a:prstGeom>
            <a:noFill/>
            <a:ln w="9525">
              <a:noFill/>
              <a:miter lim="800000"/>
              <a:headEnd/>
              <a:tailEnd/>
            </a:ln>
            <a:effectLst/>
          </p:spPr>
          <p:txBody>
            <a:bodyPr anchor="ctr"/>
            <a:lstStyle/>
            <a:p>
              <a:pPr algn="ctr"/>
              <a:r>
                <a:rPr lang="en-US" altLang="zh-CN" sz="1600">
                  <a:solidFill>
                    <a:srgbClr val="FFFFFF"/>
                  </a:solidFill>
                  <a:ea typeface="微软雅黑" pitchFamily="34" charset="-122"/>
                </a:rPr>
                <a:t>IModelBuilder</a:t>
              </a:r>
              <a:endParaRPr lang="zh-CN" altLang="en-US" sz="1600">
                <a:solidFill>
                  <a:srgbClr val="FFFFFF"/>
                </a:solidFill>
                <a:ea typeface="微软雅黑" pitchFamily="34" charset="-122"/>
              </a:endParaRPr>
            </a:p>
          </p:txBody>
        </p:sp>
      </p:grpSp>
      <p:sp>
        <p:nvSpPr>
          <p:cNvPr id="60" name="上箭头 24"/>
          <p:cNvSpPr>
            <a:spLocks noChangeArrowheads="1"/>
          </p:cNvSpPr>
          <p:nvPr/>
        </p:nvSpPr>
        <p:spPr bwMode="auto">
          <a:xfrm>
            <a:off x="4354513" y="1844675"/>
            <a:ext cx="495300" cy="288925"/>
          </a:xfrm>
          <a:prstGeom prst="upArrow">
            <a:avLst>
              <a:gd name="adj1" fmla="val 50000"/>
              <a:gd name="adj2" fmla="val 50000"/>
            </a:avLst>
          </a:prstGeom>
          <a:solidFill>
            <a:srgbClr val="F79646"/>
          </a:solidFill>
          <a:ln w="25400">
            <a:solidFill>
              <a:srgbClr val="B66D31"/>
            </a:solidFill>
            <a:miter lim="800000"/>
            <a:headEnd/>
            <a:tailEnd/>
          </a:ln>
          <a:effectLst/>
        </p:spPr>
        <p:txBody>
          <a:bodyPr anchor="ctr"/>
          <a:lstStyle/>
          <a:p>
            <a:pPr algn="ctr"/>
            <a:endParaRPr lang="zh-CN" altLang="en-US">
              <a:solidFill>
                <a:srgbClr val="FFFFFF"/>
              </a:solidFill>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1"/>
                                        </p:tgtEl>
                                      </p:cBhvr>
                                    </p:animEffect>
                                    <p:set>
                                      <p:cBhvr>
                                        <p:cTn id="12" dur="1" fill="hold">
                                          <p:stCondLst>
                                            <p:cond delay="499"/>
                                          </p:stCondLst>
                                        </p:cTn>
                                        <p:tgtEl>
                                          <p:spTgt spid="4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500"/>
                                        <p:tgtEl>
                                          <p:spTgt spid="5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54"/>
                                        </p:tgtEl>
                                      </p:cBhvr>
                                    </p:animEffect>
                                    <p:set>
                                      <p:cBhvr>
                                        <p:cTn id="22" dur="1" fill="hold">
                                          <p:stCondLst>
                                            <p:cond delay="499"/>
                                          </p:stCondLst>
                                        </p:cTn>
                                        <p:tgtEl>
                                          <p:spTgt spid="5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50"/>
                                        </p:tgtEl>
                                      </p:cBhvr>
                                    </p:animEffect>
                                    <p:set>
                                      <p:cBhvr>
                                        <p:cTn id="32" dur="1" fill="hold">
                                          <p:stCondLst>
                                            <p:cond delay="499"/>
                                          </p:stCondLst>
                                        </p:cTn>
                                        <p:tgtEl>
                                          <p:spTgt spid="5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47"/>
                                        </p:tgtEl>
                                      </p:cBhvr>
                                    </p:animEffect>
                                    <p:set>
                                      <p:cBhvr>
                                        <p:cTn id="42" dur="1" fill="hold">
                                          <p:stCondLst>
                                            <p:cond delay="499"/>
                                          </p:stCondLst>
                                        </p:cTn>
                                        <p:tgtEl>
                                          <p:spTgt spid="4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500"/>
                                        <p:tgtEl>
                                          <p:spTgt spid="5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57"/>
                                        </p:tgtEl>
                                      </p:cBhvr>
                                    </p:animEffect>
                                    <p:set>
                                      <p:cBhvr>
                                        <p:cTn id="52" dur="1" fill="hold">
                                          <p:stCondLst>
                                            <p:cond delay="499"/>
                                          </p:stCondLst>
                                        </p:cTn>
                                        <p:tgtEl>
                                          <p:spTgt spid="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322263" y="188913"/>
            <a:ext cx="8637587" cy="561975"/>
          </a:xfrm>
        </p:spPr>
        <p:txBody>
          <a:bodyPr/>
          <a:lstStyle/>
          <a:p>
            <a:pPr eaLnBrk="1" hangingPunct="1"/>
            <a:r>
              <a:rPr lang="en-US" altLang="zh-CN" sz="2800" b="0" dirty="0" smtClean="0">
                <a:effectLst/>
                <a:latin typeface="微软雅黑" pitchFamily="34" charset="-122"/>
                <a:ea typeface="微软雅黑" pitchFamily="34" charset="-122"/>
              </a:rPr>
              <a:t>EOS Studio </a:t>
            </a:r>
            <a:r>
              <a:rPr lang="zh-CN" altLang="en-US" sz="2800" b="0" dirty="0" smtClean="0">
                <a:effectLst/>
                <a:latin typeface="微软雅黑" pitchFamily="34" charset="-122"/>
                <a:ea typeface="微软雅黑" pitchFamily="34" charset="-122"/>
              </a:rPr>
              <a:t>扩展框架</a:t>
            </a:r>
          </a:p>
        </p:txBody>
      </p:sp>
      <p:sp>
        <p:nvSpPr>
          <p:cNvPr id="3" name="Rectangle 3"/>
          <p:cNvSpPr>
            <a:spLocks noGrp="1" noChangeArrowheads="1"/>
          </p:cNvSpPr>
          <p:nvPr>
            <p:ph type="body" idx="1"/>
          </p:nvPr>
        </p:nvSpPr>
        <p:spPr>
          <a:xfrm>
            <a:off x="506413" y="1125538"/>
            <a:ext cx="8280429" cy="5029200"/>
          </a:xfrm>
        </p:spPr>
        <p:txBody>
          <a:bodyPr/>
          <a:lstStyle/>
          <a:p>
            <a:pPr eaLnBrk="1" hangingPunct="1">
              <a:buNone/>
            </a:pPr>
            <a:r>
              <a:rPr lang="en-US" altLang="zh-CN" dirty="0" smtClean="0">
                <a:latin typeface="微软雅黑" pitchFamily="34" charset="-122"/>
                <a:ea typeface="微软雅黑" pitchFamily="34" charset="-122"/>
              </a:rPr>
              <a:t>Studio</a:t>
            </a:r>
            <a:r>
              <a:rPr lang="zh-CN" altLang="en-US" dirty="0" smtClean="0">
                <a:latin typeface="微软雅黑" pitchFamily="34" charset="-122"/>
                <a:ea typeface="微软雅黑" pitchFamily="34" charset="-122"/>
              </a:rPr>
              <a:t>元模型</a:t>
            </a:r>
            <a:endParaRPr lang="en-US" altLang="zh-CN" dirty="0" smtClean="0">
              <a:latin typeface="微软雅黑" pitchFamily="34" charset="-122"/>
              <a:ea typeface="微软雅黑" pitchFamily="34" charset="-122"/>
            </a:endParaRPr>
          </a:p>
          <a:p>
            <a:pPr eaLnBrk="1" hangingPunct="1">
              <a:buNone/>
            </a:pPr>
            <a:r>
              <a:rPr lang="en-US" altLang="zh-CN" dirty="0" smtClean="0">
                <a:latin typeface="微软雅黑" pitchFamily="34" charset="-122"/>
                <a:ea typeface="微软雅黑" pitchFamily="34" charset="-122"/>
              </a:rPr>
              <a:t>Studio</a:t>
            </a:r>
            <a:r>
              <a:rPr lang="zh-CN" altLang="en-US" dirty="0" smtClean="0">
                <a:latin typeface="微软雅黑" pitchFamily="34" charset="-122"/>
                <a:ea typeface="微软雅黑" pitchFamily="34" charset="-122"/>
              </a:rPr>
              <a:t>模型框架</a:t>
            </a:r>
            <a:endParaRPr lang="en-US" altLang="zh-CN" dirty="0" smtClean="0">
              <a:latin typeface="微软雅黑" pitchFamily="34" charset="-122"/>
              <a:ea typeface="微软雅黑" pitchFamily="34" charset="-122"/>
            </a:endParaRPr>
          </a:p>
          <a:p>
            <a:pPr eaLnBrk="1" hangingPunct="1">
              <a:buNone/>
            </a:pPr>
            <a:r>
              <a:rPr lang="en-US" altLang="zh-CN" dirty="0" smtClean="0">
                <a:latin typeface="微软雅黑" pitchFamily="34" charset="-122"/>
                <a:ea typeface="微软雅黑" pitchFamily="34" charset="-122"/>
              </a:rPr>
              <a:t>Studio</a:t>
            </a:r>
            <a:r>
              <a:rPr lang="zh-CN" altLang="en-US" dirty="0" smtClean="0">
                <a:latin typeface="微软雅黑" pitchFamily="34" charset="-122"/>
                <a:ea typeface="微软雅黑" pitchFamily="34" charset="-122"/>
              </a:rPr>
              <a:t>资源管理</a:t>
            </a:r>
            <a:endParaRPr lang="en-US" altLang="zh-CN" dirty="0" smtClean="0">
              <a:latin typeface="微软雅黑" pitchFamily="34" charset="-122"/>
              <a:ea typeface="微软雅黑" pitchFamily="34" charset="-122"/>
            </a:endParaRPr>
          </a:p>
          <a:p>
            <a:pPr eaLnBrk="1" hangingPunct="1">
              <a:buNone/>
            </a:pPr>
            <a:r>
              <a:rPr lang="en-US" altLang="zh-CN" dirty="0" smtClean="0">
                <a:latin typeface="微软雅黑" pitchFamily="34" charset="-122"/>
                <a:ea typeface="微软雅黑" pitchFamily="34" charset="-122"/>
              </a:rPr>
              <a:t>Studio UI</a:t>
            </a:r>
            <a:r>
              <a:rPr lang="zh-CN" altLang="en-US" dirty="0" smtClean="0">
                <a:latin typeface="微软雅黑" pitchFamily="34" charset="-122"/>
                <a:ea typeface="微软雅黑" pitchFamily="34" charset="-122"/>
              </a:rPr>
              <a:t>框架</a:t>
            </a:r>
            <a:endParaRPr lang="en-US" altLang="zh-CN" dirty="0" smtClean="0">
              <a:latin typeface="微软雅黑" pitchFamily="34" charset="-122"/>
              <a:ea typeface="微软雅黑" pitchFamily="34" charset="-122"/>
            </a:endParaRPr>
          </a:p>
          <a:p>
            <a:pPr eaLnBrk="1" hangingPunct="1">
              <a:buNone/>
            </a:pPr>
            <a:r>
              <a:rPr lang="en-US" altLang="zh-CN" dirty="0" smtClean="0">
                <a:latin typeface="微软雅黑" pitchFamily="34" charset="-122"/>
                <a:ea typeface="微软雅黑" pitchFamily="34" charset="-122"/>
              </a:rPr>
              <a:t>Navigator</a:t>
            </a:r>
            <a:r>
              <a:rPr lang="zh-CN" altLang="en-US" dirty="0" smtClean="0">
                <a:latin typeface="微软雅黑" pitchFamily="34" charset="-122"/>
                <a:ea typeface="微软雅黑" pitchFamily="34" charset="-122"/>
              </a:rPr>
              <a:t>框架</a:t>
            </a:r>
            <a:endParaRPr lang="en-US" altLang="zh-CN" dirty="0" smtClean="0">
              <a:latin typeface="微软雅黑" pitchFamily="34" charset="-122"/>
              <a:ea typeface="微软雅黑" pitchFamily="34" charset="-122"/>
            </a:endParaRPr>
          </a:p>
          <a:p>
            <a:pPr eaLnBrk="1" hangingPunct="1">
              <a:buNone/>
            </a:pPr>
            <a:r>
              <a:rPr lang="en-US" altLang="zh-CN" dirty="0" smtClean="0">
                <a:latin typeface="微软雅黑" pitchFamily="34" charset="-122"/>
                <a:ea typeface="微软雅黑" pitchFamily="34" charset="-122"/>
              </a:rPr>
              <a:t>GEF</a:t>
            </a:r>
            <a:r>
              <a:rPr lang="zh-CN" altLang="en-US" dirty="0" smtClean="0">
                <a:latin typeface="微软雅黑" pitchFamily="34" charset="-122"/>
                <a:ea typeface="微软雅黑" pitchFamily="34" charset="-122"/>
              </a:rPr>
              <a:t>框架</a:t>
            </a:r>
            <a:endParaRPr lang="en-US" altLang="zh-CN" dirty="0" smtClean="0">
              <a:latin typeface="微软雅黑" pitchFamily="34" charset="-122"/>
              <a:ea typeface="微软雅黑" pitchFamily="34" charset="-122"/>
            </a:endParaRPr>
          </a:p>
          <a:p>
            <a:pPr eaLnBrk="1" hangingPunct="1">
              <a:buNone/>
            </a:pPr>
            <a:r>
              <a:rPr lang="en-US" altLang="zh-CN" dirty="0" smtClean="0">
                <a:latin typeface="微软雅黑" pitchFamily="34" charset="-122"/>
                <a:ea typeface="微软雅黑" pitchFamily="34" charset="-122"/>
              </a:rPr>
              <a:t>……</a:t>
            </a:r>
          </a:p>
          <a:p>
            <a:pPr eaLnBrk="1" hangingPunct="1">
              <a:buNone/>
            </a:pPr>
            <a:r>
              <a:rPr lang="en-US" altLang="zh-CN" dirty="0" smtClean="0">
                <a:latin typeface="微软雅黑" pitchFamily="34" charset="-122"/>
                <a:ea typeface="微软雅黑" pitchFamily="34" charset="-122"/>
              </a:rPr>
              <a:t>	</a:t>
            </a:r>
            <a:endParaRPr lang="zh-CN" altLang="en-US"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322263" y="188913"/>
            <a:ext cx="8637587" cy="561975"/>
          </a:xfrm>
        </p:spPr>
        <p:txBody>
          <a:bodyPr/>
          <a:lstStyle/>
          <a:p>
            <a:pPr eaLnBrk="1" hangingPunct="1"/>
            <a:r>
              <a:rPr lang="en-US" altLang="zh-CN" sz="2600" b="0" dirty="0" smtClean="0">
                <a:effectLst/>
                <a:latin typeface="微软雅黑" pitchFamily="34" charset="-122"/>
                <a:ea typeface="微软雅黑" pitchFamily="34" charset="-122"/>
              </a:rPr>
              <a:t>Studio</a:t>
            </a:r>
            <a:r>
              <a:rPr lang="zh-CN" altLang="en-US" sz="2600" b="0" dirty="0" smtClean="0">
                <a:effectLst/>
                <a:latin typeface="微软雅黑" pitchFamily="34" charset="-122"/>
                <a:ea typeface="微软雅黑" pitchFamily="34" charset="-122"/>
              </a:rPr>
              <a:t>元模型</a:t>
            </a:r>
          </a:p>
        </p:txBody>
      </p:sp>
      <p:sp>
        <p:nvSpPr>
          <p:cNvPr id="3" name="Rectangle 3"/>
          <p:cNvSpPr>
            <a:spLocks noGrp="1" noChangeArrowheads="1"/>
          </p:cNvSpPr>
          <p:nvPr>
            <p:ph type="body" idx="1"/>
          </p:nvPr>
        </p:nvSpPr>
        <p:spPr>
          <a:xfrm>
            <a:off x="506413" y="1125538"/>
            <a:ext cx="8280429" cy="5029200"/>
          </a:xfrm>
        </p:spPr>
        <p:txBody>
          <a:bodyPr/>
          <a:lstStyle/>
          <a:p>
            <a:pPr eaLnBrk="1" hangingPunct="1">
              <a:buNone/>
            </a:pP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元模型是模型的模型，即</a:t>
            </a:r>
            <a:r>
              <a:rPr lang="en-US" altLang="zh-CN" dirty="0" smtClean="0">
                <a:latin typeface="微软雅黑" pitchFamily="34" charset="-122"/>
                <a:ea typeface="微软雅黑" pitchFamily="34" charset="-122"/>
              </a:rPr>
              <a:t>EOS </a:t>
            </a:r>
            <a:r>
              <a:rPr lang="zh-CN" altLang="en-US" dirty="0" smtClean="0">
                <a:latin typeface="微软雅黑" pitchFamily="34" charset="-122"/>
                <a:ea typeface="微软雅黑" pitchFamily="34" charset="-122"/>
              </a:rPr>
              <a:t>中的各种资源模型，如：页面流模型、逻辑流模型都可以通过 </a:t>
            </a:r>
            <a:r>
              <a:rPr lang="en-US" altLang="zh-CN" dirty="0" smtClean="0">
                <a:latin typeface="微软雅黑" pitchFamily="34" charset="-122"/>
                <a:ea typeface="微软雅黑" pitchFamily="34" charset="-122"/>
              </a:rPr>
              <a:t>Studio </a:t>
            </a:r>
            <a:r>
              <a:rPr lang="zh-CN" altLang="en-US" dirty="0" smtClean="0">
                <a:latin typeface="微软雅黑" pitchFamily="34" charset="-122"/>
                <a:ea typeface="微软雅黑" pitchFamily="34" charset="-122"/>
              </a:rPr>
              <a:t>的元模型进行描述和展现。在 </a:t>
            </a:r>
            <a:r>
              <a:rPr lang="en-US" altLang="zh-CN" dirty="0" smtClean="0">
                <a:latin typeface="微软雅黑" pitchFamily="34" charset="-122"/>
                <a:ea typeface="微软雅黑" pitchFamily="34" charset="-122"/>
              </a:rPr>
              <a:t>Studio </a:t>
            </a:r>
            <a:r>
              <a:rPr lang="zh-CN" altLang="en-US" dirty="0" smtClean="0">
                <a:latin typeface="微软雅黑" pitchFamily="34" charset="-122"/>
                <a:ea typeface="微软雅黑" pitchFamily="34" charset="-122"/>
              </a:rPr>
              <a:t>中引入元模型有效的降低了模块间的耦合，同时，</a:t>
            </a:r>
            <a:r>
              <a:rPr lang="en-US" altLang="zh-CN" dirty="0" smtClean="0">
                <a:latin typeface="微软雅黑" pitchFamily="34" charset="-122"/>
                <a:ea typeface="微软雅黑" pitchFamily="34" charset="-122"/>
              </a:rPr>
              <a:t>Studio </a:t>
            </a:r>
            <a:r>
              <a:rPr lang="zh-CN" altLang="en-US" dirty="0" smtClean="0">
                <a:latin typeface="微软雅黑" pitchFamily="34" charset="-122"/>
                <a:ea typeface="微软雅黑" pitchFamily="34" charset="-122"/>
              </a:rPr>
              <a:t>的元模型还是一个轻量级的模型，这保证了资源管理器得以快速展现。</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a:srcRect/>
          <a:stretch>
            <a:fillRect/>
          </a:stretch>
        </p:blipFill>
        <p:spPr bwMode="auto">
          <a:xfrm>
            <a:off x="4763" y="0"/>
            <a:ext cx="9134475"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322263" y="188913"/>
            <a:ext cx="8637587" cy="561975"/>
          </a:xfrm>
        </p:spPr>
        <p:txBody>
          <a:bodyPr/>
          <a:lstStyle/>
          <a:p>
            <a:pPr eaLnBrk="1" hangingPunct="1"/>
            <a:r>
              <a:rPr lang="en-US" altLang="zh-CN" sz="2400" b="0" dirty="0" smtClean="0">
                <a:effectLst/>
                <a:latin typeface="微软雅黑" pitchFamily="34" charset="-122"/>
                <a:ea typeface="微软雅黑" pitchFamily="34" charset="-122"/>
              </a:rPr>
              <a:t>Studio</a:t>
            </a:r>
            <a:r>
              <a:rPr lang="zh-CN" altLang="en-US" sz="2400" b="0" dirty="0" smtClean="0">
                <a:effectLst/>
                <a:latin typeface="微软雅黑" pitchFamily="34" charset="-122"/>
                <a:ea typeface="微软雅黑" pitchFamily="34" charset="-122"/>
              </a:rPr>
              <a:t>模型管理</a:t>
            </a:r>
          </a:p>
        </p:txBody>
      </p:sp>
      <p:sp>
        <p:nvSpPr>
          <p:cNvPr id="3" name="Rectangle 3"/>
          <p:cNvSpPr>
            <a:spLocks noGrp="1" noChangeArrowheads="1"/>
          </p:cNvSpPr>
          <p:nvPr>
            <p:ph type="body" idx="1"/>
          </p:nvPr>
        </p:nvSpPr>
        <p:spPr>
          <a:xfrm>
            <a:off x="506413" y="1125538"/>
            <a:ext cx="8280429" cy="5029200"/>
          </a:xfrm>
        </p:spPr>
        <p:txBody>
          <a:bodyPr/>
          <a:lstStyle/>
          <a:p>
            <a:pPr eaLnBrk="1" hangingPunct="1">
              <a:buNone/>
            </a:pP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模型管理框架提供了一套机制，对</a:t>
            </a:r>
            <a:r>
              <a:rPr lang="en-US" altLang="zh-CN" dirty="0" smtClean="0">
                <a:latin typeface="微软雅黑" pitchFamily="34" charset="-122"/>
                <a:ea typeface="微软雅黑" pitchFamily="34" charset="-122"/>
              </a:rPr>
              <a:t>EOS </a:t>
            </a:r>
            <a:r>
              <a:rPr lang="zh-CN" altLang="en-US" dirty="0" smtClean="0">
                <a:latin typeface="微软雅黑" pitchFamily="34" charset="-122"/>
                <a:ea typeface="微软雅黑" pitchFamily="34" charset="-122"/>
              </a:rPr>
              <a:t>中的模型，如：页面流模型、逻辑流模型等，以一种统一的方式进行管理：注册、编译检查、编译、索引等</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 </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71802" y="2500306"/>
            <a:ext cx="2177199" cy="523220"/>
          </a:xfrm>
          <a:prstGeom prst="rect">
            <a:avLst/>
          </a:prstGeom>
          <a:noFill/>
        </p:spPr>
        <p:txBody>
          <a:bodyPr wrap="none" rtlCol="0">
            <a:spAutoFit/>
          </a:bodyPr>
          <a:lstStyle/>
          <a:p>
            <a:r>
              <a:rPr lang="en-US" altLang="zh-CN" sz="2800" dirty="0" smtClean="0">
                <a:latin typeface="微软雅黑" pitchFamily="34" charset="-122"/>
                <a:ea typeface="微软雅黑" pitchFamily="34" charset="-122"/>
              </a:rPr>
              <a:t>Eclipse </a:t>
            </a:r>
            <a:r>
              <a:rPr lang="zh-CN" altLang="en-US" sz="2800" dirty="0" smtClean="0">
                <a:latin typeface="微软雅黑" pitchFamily="34" charset="-122"/>
                <a:ea typeface="微软雅黑" pitchFamily="34" charset="-122"/>
              </a:rPr>
              <a:t>简介</a:t>
            </a:r>
            <a:endParaRPr lang="zh-CN" altLang="en-US" sz="28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322263" y="188913"/>
            <a:ext cx="8637587" cy="561975"/>
          </a:xfrm>
        </p:spPr>
        <p:txBody>
          <a:bodyPr/>
          <a:lstStyle/>
          <a:p>
            <a:pPr eaLnBrk="1" hangingPunct="1"/>
            <a:r>
              <a:rPr lang="en-US" altLang="zh-CN" sz="2400" b="0" dirty="0" smtClean="0">
                <a:effectLst/>
                <a:latin typeface="微软雅黑" pitchFamily="34" charset="-122"/>
                <a:ea typeface="微软雅黑" pitchFamily="34" charset="-122"/>
              </a:rPr>
              <a:t>Studio</a:t>
            </a:r>
            <a:r>
              <a:rPr lang="zh-CN" altLang="en-US" sz="2400" b="0" dirty="0" smtClean="0">
                <a:effectLst/>
                <a:latin typeface="微软雅黑" pitchFamily="34" charset="-122"/>
                <a:ea typeface="微软雅黑" pitchFamily="34" charset="-122"/>
              </a:rPr>
              <a:t>资源模型</a:t>
            </a:r>
          </a:p>
        </p:txBody>
      </p:sp>
      <p:sp>
        <p:nvSpPr>
          <p:cNvPr id="3" name="Rectangle 3"/>
          <p:cNvSpPr>
            <a:spLocks noGrp="1" noChangeArrowheads="1"/>
          </p:cNvSpPr>
          <p:nvPr>
            <p:ph type="body" idx="1"/>
          </p:nvPr>
        </p:nvSpPr>
        <p:spPr>
          <a:xfrm>
            <a:off x="506413" y="1125538"/>
            <a:ext cx="8280429" cy="5029200"/>
          </a:xfrm>
        </p:spPr>
        <p:txBody>
          <a:bodyPr/>
          <a:lstStyle/>
          <a:p>
            <a:pPr eaLnBrk="1" hangingPunct="1">
              <a:buNone/>
            </a:pPr>
            <a:r>
              <a:rPr lang="en-US" altLang="zh-CN" dirty="0" smtClean="0">
                <a:latin typeface="微软雅黑" pitchFamily="34" charset="-122"/>
                <a:ea typeface="微软雅黑" pitchFamily="34" charset="-122"/>
              </a:rPr>
              <a:t>		Studio</a:t>
            </a:r>
            <a:r>
              <a:rPr lang="zh-CN" altLang="en-US" dirty="0" smtClean="0">
                <a:latin typeface="微软雅黑" pitchFamily="34" charset="-122"/>
                <a:ea typeface="微软雅黑" pitchFamily="34" charset="-122"/>
              </a:rPr>
              <a:t>资源模型在</a:t>
            </a:r>
            <a:r>
              <a:rPr lang="en-US" altLang="zh-CN" dirty="0" smtClean="0">
                <a:latin typeface="微软雅黑" pitchFamily="34" charset="-122"/>
                <a:ea typeface="微软雅黑" pitchFamily="34" charset="-122"/>
              </a:rPr>
              <a:t>Java IO</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Eclipse </a:t>
            </a:r>
            <a:r>
              <a:rPr lang="zh-CN" altLang="en-US" dirty="0" smtClean="0">
                <a:latin typeface="微软雅黑" pitchFamily="34" charset="-122"/>
                <a:ea typeface="微软雅黑" pitchFamily="34" charset="-122"/>
              </a:rPr>
              <a:t>资源模型和压缩包资源模型的基础上抽象出了一套统一的资源访问 </a:t>
            </a:r>
            <a:r>
              <a:rPr lang="en-US" altLang="zh-CN" dirty="0" smtClean="0">
                <a:latin typeface="微软雅黑" pitchFamily="34" charset="-122"/>
                <a:ea typeface="微软雅黑" pitchFamily="34" charset="-122"/>
              </a:rPr>
              <a:t>API</a:t>
            </a:r>
            <a:r>
              <a:rPr lang="zh-CN" altLang="en-US" dirty="0" smtClean="0">
                <a:latin typeface="微软雅黑" pitchFamily="34" charset="-122"/>
                <a:ea typeface="微软雅黑" pitchFamily="34" charset="-122"/>
              </a:rPr>
              <a:t>。利用该框架，可以使我们以统一的方式访问各种形式的资源，如：文件系统中的资源、压缩包中的资源</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 依赖</a:t>
            </a:r>
            <a:r>
              <a:rPr lang="en-US" altLang="zh-CN" dirty="0" err="1" smtClean="0">
                <a:latin typeface="微软雅黑" pitchFamily="34" charset="-122"/>
                <a:ea typeface="微软雅黑" pitchFamily="34" charset="-122"/>
              </a:rPr>
              <a:t>IResourceDelegate</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抽象， 框架自动识别环境， 提供对不同环境的资源访问。</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a:srcRect/>
          <a:stretch>
            <a:fillRect/>
          </a:stretch>
        </p:blipFill>
        <p:spPr bwMode="auto">
          <a:xfrm>
            <a:off x="4763" y="0"/>
            <a:ext cx="9134475"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322263" y="188913"/>
            <a:ext cx="8637587" cy="561975"/>
          </a:xfrm>
        </p:spPr>
        <p:txBody>
          <a:bodyPr/>
          <a:lstStyle/>
          <a:p>
            <a:pPr eaLnBrk="1" hangingPunct="1"/>
            <a:r>
              <a:rPr lang="en-US" altLang="zh-CN" sz="2400" b="0" dirty="0" smtClean="0">
                <a:effectLst/>
                <a:latin typeface="微软雅黑" pitchFamily="34" charset="-122"/>
                <a:ea typeface="微软雅黑" pitchFamily="34" charset="-122"/>
              </a:rPr>
              <a:t>Studio</a:t>
            </a:r>
            <a:r>
              <a:rPr lang="zh-CN" altLang="en-US" sz="2400" b="0" dirty="0" smtClean="0">
                <a:effectLst/>
                <a:latin typeface="微软雅黑" pitchFamily="34" charset="-122"/>
                <a:ea typeface="微软雅黑" pitchFamily="34" charset="-122"/>
              </a:rPr>
              <a:t> </a:t>
            </a:r>
            <a:r>
              <a:rPr lang="en-US" altLang="zh-CN" sz="2400" b="0" dirty="0" smtClean="0">
                <a:effectLst/>
                <a:latin typeface="微软雅黑" pitchFamily="34" charset="-122"/>
                <a:ea typeface="微软雅黑" pitchFamily="34" charset="-122"/>
              </a:rPr>
              <a:t>UI</a:t>
            </a:r>
            <a:r>
              <a:rPr lang="zh-CN" altLang="en-US" sz="2400" b="0" dirty="0" smtClean="0">
                <a:effectLst/>
                <a:latin typeface="微软雅黑" pitchFamily="34" charset="-122"/>
                <a:ea typeface="微软雅黑" pitchFamily="34" charset="-122"/>
              </a:rPr>
              <a:t>框架</a:t>
            </a:r>
          </a:p>
        </p:txBody>
      </p:sp>
      <p:sp>
        <p:nvSpPr>
          <p:cNvPr id="3" name="Rectangle 3"/>
          <p:cNvSpPr>
            <a:spLocks noGrp="1" noChangeArrowheads="1"/>
          </p:cNvSpPr>
          <p:nvPr>
            <p:ph type="body" idx="1"/>
          </p:nvPr>
        </p:nvSpPr>
        <p:spPr>
          <a:xfrm>
            <a:off x="506413" y="1125538"/>
            <a:ext cx="8280429" cy="5029200"/>
          </a:xfrm>
        </p:spPr>
        <p:txBody>
          <a:bodyPr/>
          <a:lstStyle/>
          <a:p>
            <a:pPr eaLnBrk="1" hangingPunct="1">
              <a:buNone/>
            </a:pPr>
            <a:r>
              <a:rPr lang="en-US" altLang="zh-CN" dirty="0" smtClean="0">
                <a:latin typeface="微软雅黑" pitchFamily="34" charset="-122"/>
                <a:ea typeface="微软雅黑" pitchFamily="34" charset="-122"/>
              </a:rPr>
              <a:t>		 Studio </a:t>
            </a:r>
            <a:r>
              <a:rPr lang="zh-CN" altLang="en-US" dirty="0" smtClean="0">
                <a:latin typeface="微软雅黑" pitchFamily="34" charset="-122"/>
                <a:ea typeface="微软雅黑" pitchFamily="34" charset="-122"/>
              </a:rPr>
              <a:t>的 </a:t>
            </a:r>
            <a:r>
              <a:rPr lang="en-US" altLang="zh-CN" dirty="0" smtClean="0">
                <a:latin typeface="微软雅黑" pitchFamily="34" charset="-122"/>
                <a:ea typeface="微软雅黑" pitchFamily="34" charset="-122"/>
              </a:rPr>
              <a:t>UI </a:t>
            </a:r>
            <a:r>
              <a:rPr lang="zh-CN" altLang="en-US" dirty="0" smtClean="0">
                <a:latin typeface="微软雅黑" pitchFamily="34" charset="-122"/>
                <a:ea typeface="微软雅黑" pitchFamily="34" charset="-122"/>
              </a:rPr>
              <a:t>框架是在</a:t>
            </a:r>
            <a:r>
              <a:rPr lang="en-US" altLang="zh-CN" dirty="0" smtClean="0">
                <a:latin typeface="微软雅黑" pitchFamily="34" charset="-122"/>
                <a:ea typeface="微软雅黑" pitchFamily="34" charset="-122"/>
              </a:rPr>
              <a:t>SWT/</a:t>
            </a:r>
            <a:r>
              <a:rPr lang="en-US" altLang="zh-CN" dirty="0" err="1" smtClean="0">
                <a:latin typeface="微软雅黑" pitchFamily="34" charset="-122"/>
                <a:ea typeface="微软雅黑" pitchFamily="34" charset="-122"/>
              </a:rPr>
              <a:t>Jface</a:t>
            </a:r>
            <a:r>
              <a:rPr lang="zh-CN" altLang="en-US" dirty="0" smtClean="0">
                <a:latin typeface="微软雅黑" pitchFamily="34" charset="-122"/>
                <a:ea typeface="微软雅黑" pitchFamily="34" charset="-122"/>
              </a:rPr>
              <a:t>基础上扩展的图形控件开发框架，用来支持布局，验证，数据绑定，以及</a:t>
            </a:r>
            <a:r>
              <a:rPr lang="en-US" altLang="zh-CN" dirty="0" smtClean="0">
                <a:latin typeface="微软雅黑" pitchFamily="34" charset="-122"/>
                <a:ea typeface="微软雅黑" pitchFamily="34" charset="-122"/>
              </a:rPr>
              <a:t>Undo </a:t>
            </a:r>
            <a:r>
              <a:rPr lang="zh-CN" altLang="en-US" dirty="0" smtClean="0">
                <a:latin typeface="微软雅黑" pitchFamily="34" charset="-122"/>
                <a:ea typeface="微软雅黑" pitchFamily="34" charset="-122"/>
              </a:rPr>
              <a:t>和</a:t>
            </a:r>
            <a:r>
              <a:rPr lang="en-US" altLang="zh-CN" dirty="0" smtClean="0">
                <a:latin typeface="微软雅黑" pitchFamily="34" charset="-122"/>
                <a:ea typeface="微软雅黑" pitchFamily="34" charset="-122"/>
              </a:rPr>
              <a:t>Redo </a:t>
            </a:r>
            <a:r>
              <a:rPr lang="zh-CN" altLang="en-US" dirty="0" smtClean="0">
                <a:latin typeface="微软雅黑" pitchFamily="34" charset="-122"/>
                <a:ea typeface="微软雅黑" pitchFamily="34" charset="-122"/>
              </a:rPr>
              <a:t>功能，可以有效提高</a:t>
            </a:r>
            <a:r>
              <a:rPr lang="en-US" altLang="zh-CN" dirty="0" smtClean="0">
                <a:latin typeface="微软雅黑" pitchFamily="34" charset="-122"/>
                <a:ea typeface="微软雅黑" pitchFamily="34" charset="-122"/>
              </a:rPr>
              <a:t>Studio </a:t>
            </a:r>
            <a:r>
              <a:rPr lang="zh-CN" altLang="en-US" dirty="0" smtClean="0">
                <a:latin typeface="微软雅黑" pitchFamily="34" charset="-122"/>
                <a:ea typeface="微软雅黑" pitchFamily="34" charset="-122"/>
              </a:rPr>
              <a:t>的开发效率。</a:t>
            </a:r>
            <a:r>
              <a:rPr lang="en-US" altLang="zh-CN" dirty="0" smtClean="0">
                <a:latin typeface="微软雅黑" pitchFamily="34" charset="-122"/>
                <a:ea typeface="微软雅黑" pitchFamily="34" charset="-122"/>
              </a:rPr>
              <a:t>		</a:t>
            </a:r>
          </a:p>
          <a:p>
            <a:pPr eaLnBrk="1" hangingPunct="1">
              <a:buNone/>
            </a:pPr>
            <a:r>
              <a:rPr lang="en-US" altLang="zh-CN" dirty="0" smtClean="0">
                <a:latin typeface="微软雅黑" pitchFamily="34" charset="-122"/>
                <a:ea typeface="微软雅黑" pitchFamily="34" charset="-122"/>
              </a:rPr>
              <a:t>		UI </a:t>
            </a:r>
            <a:r>
              <a:rPr lang="zh-CN" altLang="en-US" dirty="0" smtClean="0">
                <a:latin typeface="微软雅黑" pitchFamily="34" charset="-122"/>
                <a:ea typeface="微软雅黑" pitchFamily="34" charset="-122"/>
              </a:rPr>
              <a:t>框架中的核心概念是 </a:t>
            </a:r>
            <a:r>
              <a:rPr lang="en-US" altLang="zh-CN" dirty="0" smtClean="0">
                <a:latin typeface="微软雅黑" pitchFamily="34" charset="-122"/>
                <a:ea typeface="微软雅黑" pitchFamily="34" charset="-122"/>
              </a:rPr>
              <a:t>Object  Editor ,  Property  Editor ,  </a:t>
            </a:r>
            <a:r>
              <a:rPr lang="en-US" altLang="zh-CN" dirty="0" err="1" smtClean="0">
                <a:latin typeface="微软雅黑" pitchFamily="34" charset="-122"/>
                <a:ea typeface="微软雅黑" pitchFamily="34" charset="-122"/>
              </a:rPr>
              <a:t>IControlFactory</a:t>
            </a:r>
            <a:r>
              <a:rPr lang="zh-CN" altLang="en-US" dirty="0" smtClean="0">
                <a:latin typeface="微软雅黑" pitchFamily="34" charset="-122"/>
                <a:ea typeface="微软雅黑" pitchFamily="34" charset="-122"/>
              </a:rPr>
              <a:t>；其中，</a:t>
            </a:r>
            <a:r>
              <a:rPr lang="en-US" altLang="zh-CN" dirty="0" smtClean="0">
                <a:latin typeface="微软雅黑" pitchFamily="34" charset="-122"/>
                <a:ea typeface="微软雅黑" pitchFamily="34" charset="-122"/>
              </a:rPr>
              <a:t>Object Editor</a:t>
            </a:r>
            <a:r>
              <a:rPr lang="zh-CN" altLang="en-US" dirty="0" smtClean="0">
                <a:latin typeface="微软雅黑" pitchFamily="34" charset="-122"/>
                <a:ea typeface="微软雅黑" pitchFamily="34" charset="-122"/>
              </a:rPr>
              <a:t>，顾名思义是“对象编辑器” ，通过</a:t>
            </a:r>
            <a:r>
              <a:rPr lang="en-US" altLang="zh-CN" dirty="0" smtClean="0">
                <a:latin typeface="微软雅黑" pitchFamily="34" charset="-122"/>
                <a:ea typeface="微软雅黑" pitchFamily="34" charset="-122"/>
              </a:rPr>
              <a:t>UI</a:t>
            </a:r>
            <a:r>
              <a:rPr lang="zh-CN" altLang="en-US" dirty="0" smtClean="0">
                <a:latin typeface="微软雅黑" pitchFamily="34" charset="-122"/>
                <a:ea typeface="微软雅黑" pitchFamily="34" charset="-122"/>
              </a:rPr>
              <a:t>对一个对象进行编辑， 一个对象有多个属性 （</a:t>
            </a:r>
            <a:r>
              <a:rPr lang="en-US" altLang="zh-CN" dirty="0" smtClean="0">
                <a:latin typeface="微软雅黑" pitchFamily="34" charset="-122"/>
                <a:ea typeface="微软雅黑" pitchFamily="34" charset="-122"/>
              </a:rPr>
              <a:t>property</a:t>
            </a:r>
            <a:r>
              <a:rPr lang="zh-CN" altLang="en-US" dirty="0" smtClean="0">
                <a:latin typeface="微软雅黑" pitchFamily="34" charset="-122"/>
                <a:ea typeface="微软雅黑" pitchFamily="34" charset="-122"/>
              </a:rPr>
              <a:t>） ， 这些属性的编辑通过</a:t>
            </a:r>
            <a:r>
              <a:rPr lang="en-US" altLang="zh-CN" dirty="0" err="1" smtClean="0">
                <a:latin typeface="微软雅黑" pitchFamily="34" charset="-122"/>
                <a:ea typeface="微软雅黑" pitchFamily="34" charset="-122"/>
              </a:rPr>
              <a:t>PropertyEditor</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进行编辑。</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2"/>
          <a:srcRect/>
          <a:stretch>
            <a:fillRect/>
          </a:stretch>
        </p:blipFill>
        <p:spPr bwMode="auto">
          <a:xfrm>
            <a:off x="4763" y="0"/>
            <a:ext cx="9134475"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2"/>
          <a:srcRect/>
          <a:stretch>
            <a:fillRect/>
          </a:stretch>
        </p:blipFill>
        <p:spPr bwMode="auto">
          <a:xfrm>
            <a:off x="4763" y="0"/>
            <a:ext cx="9134475"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1" name="Picture 3"/>
          <p:cNvPicPr>
            <a:picLocks noChangeAspect="1" noChangeArrowheads="1"/>
          </p:cNvPicPr>
          <p:nvPr/>
        </p:nvPicPr>
        <p:blipFill>
          <a:blip r:embed="rId2"/>
          <a:srcRect/>
          <a:stretch>
            <a:fillRect/>
          </a:stretch>
        </p:blipFill>
        <p:spPr bwMode="auto">
          <a:xfrm>
            <a:off x="4763" y="-24"/>
            <a:ext cx="9134475"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322263" y="188913"/>
            <a:ext cx="8637587" cy="561975"/>
          </a:xfrm>
        </p:spPr>
        <p:txBody>
          <a:bodyPr/>
          <a:lstStyle/>
          <a:p>
            <a:pPr eaLnBrk="1" hangingPunct="1"/>
            <a:r>
              <a:rPr lang="en-US" altLang="zh-CN" sz="2400" b="0" dirty="0" err="1" smtClean="0">
                <a:effectLst/>
                <a:latin typeface="微软雅黑" pitchFamily="34" charset="-122"/>
                <a:ea typeface="微软雅黑" pitchFamily="34" charset="-122"/>
              </a:rPr>
              <a:t>Navigetor</a:t>
            </a:r>
            <a:r>
              <a:rPr lang="en-US" altLang="zh-CN" sz="2400" b="0" dirty="0" smtClean="0">
                <a:effectLst/>
                <a:latin typeface="微软雅黑" pitchFamily="34" charset="-122"/>
                <a:ea typeface="微软雅黑" pitchFamily="34" charset="-122"/>
              </a:rPr>
              <a:t> </a:t>
            </a:r>
            <a:r>
              <a:rPr lang="zh-CN" altLang="en-US" sz="2400" b="0" dirty="0" smtClean="0">
                <a:effectLst/>
                <a:latin typeface="微软雅黑" pitchFamily="34" charset="-122"/>
                <a:ea typeface="微软雅黑" pitchFamily="34" charset="-122"/>
              </a:rPr>
              <a:t>框架</a:t>
            </a:r>
          </a:p>
        </p:txBody>
      </p:sp>
      <p:sp>
        <p:nvSpPr>
          <p:cNvPr id="3" name="Rectangle 3"/>
          <p:cNvSpPr>
            <a:spLocks noGrp="1" noChangeArrowheads="1"/>
          </p:cNvSpPr>
          <p:nvPr>
            <p:ph type="body" idx="1"/>
          </p:nvPr>
        </p:nvSpPr>
        <p:spPr>
          <a:xfrm>
            <a:off x="506413" y="1125538"/>
            <a:ext cx="8280429" cy="5029200"/>
          </a:xfrm>
        </p:spPr>
        <p:txBody>
          <a:bodyPr/>
          <a:lstStyle/>
          <a:p>
            <a:pPr eaLnBrk="1" hangingPunct="1">
              <a:buNone/>
            </a:pPr>
            <a:r>
              <a:rPr lang="en-US" altLang="zh-CN" dirty="0" smtClean="0">
                <a:latin typeface="微软雅黑" pitchFamily="34" charset="-122"/>
                <a:ea typeface="微软雅黑" pitchFamily="34" charset="-122"/>
              </a:rPr>
              <a:t>		</a:t>
            </a:r>
            <a:r>
              <a:rPr lang="en-US" altLang="zh-CN" dirty="0" err="1" smtClean="0">
                <a:latin typeface="微软雅黑" pitchFamily="34" charset="-122"/>
                <a:ea typeface="微软雅黑" pitchFamily="34" charset="-122"/>
              </a:rPr>
              <a:t>Navigetor</a:t>
            </a:r>
            <a:r>
              <a:rPr lang="zh-CN" altLang="en-US" dirty="0" smtClean="0">
                <a:latin typeface="微软雅黑" pitchFamily="34" charset="-122"/>
                <a:ea typeface="微软雅黑" pitchFamily="34" charset="-122"/>
              </a:rPr>
              <a:t>框架基于CNF框架</a:t>
            </a:r>
            <a:r>
              <a:rPr lang="en-US" altLang="zh-CN" dirty="0" smtClean="0">
                <a:latin typeface="微软雅黑" pitchFamily="34" charset="-122"/>
                <a:ea typeface="微软雅黑" pitchFamily="34" charset="-122"/>
              </a:rPr>
              <a:t>.</a:t>
            </a:r>
            <a:endParaRPr lang="zh-CN" altLang="en-US" dirty="0" smtClean="0">
              <a:latin typeface="微软雅黑" pitchFamily="34" charset="-122"/>
              <a:ea typeface="微软雅黑" pitchFamily="34" charset="-122"/>
            </a:endParaRPr>
          </a:p>
          <a:p>
            <a:pPr eaLnBrk="1" hangingPunct="1">
              <a:buNone/>
            </a:pP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通过为每个元素提供一个IWorkbenchAdapter实现，将原始子节点的获取、元素的显示委托给各自的IWorkbenchAdapter</a:t>
            </a:r>
          </a:p>
          <a:p>
            <a:pPr eaLnBrk="1" hangingPunct="1">
              <a:buNone/>
            </a:pPr>
            <a:r>
              <a:rPr lang="zh-CN" altLang="en-US" dirty="0" smtClean="0">
                <a:latin typeface="微软雅黑" pitchFamily="34" charset="-122"/>
                <a:ea typeface="微软雅黑" pitchFamily="34" charset="-122"/>
              </a:rPr>
              <a:t> </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a:srcRect/>
          <a:stretch>
            <a:fillRect/>
          </a:stretch>
        </p:blipFill>
        <p:spPr bwMode="auto">
          <a:xfrm>
            <a:off x="4763" y="0"/>
            <a:ext cx="9134475" cy="68675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a:srcRect/>
          <a:stretch>
            <a:fillRect/>
          </a:stretch>
        </p:blipFill>
        <p:spPr bwMode="auto">
          <a:xfrm>
            <a:off x="4763" y="0"/>
            <a:ext cx="9134475"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322263" y="188913"/>
            <a:ext cx="8637587" cy="561975"/>
          </a:xfrm>
        </p:spPr>
        <p:txBody>
          <a:bodyPr/>
          <a:lstStyle/>
          <a:p>
            <a:pPr eaLnBrk="1" hangingPunct="1"/>
            <a:r>
              <a:rPr lang="en-US" altLang="zh-CN" sz="2400" b="0" dirty="0" smtClean="0">
                <a:effectLst/>
                <a:latin typeface="微软雅黑" pitchFamily="34" charset="-122"/>
                <a:ea typeface="微软雅黑" pitchFamily="34" charset="-122"/>
              </a:rPr>
              <a:t>GEF</a:t>
            </a:r>
            <a:r>
              <a:rPr lang="zh-CN" altLang="en-US" sz="2400" b="0" dirty="0" smtClean="0">
                <a:effectLst/>
                <a:latin typeface="微软雅黑" pitchFamily="34" charset="-122"/>
                <a:ea typeface="微软雅黑" pitchFamily="34" charset="-122"/>
              </a:rPr>
              <a:t>框架</a:t>
            </a:r>
          </a:p>
        </p:txBody>
      </p:sp>
      <p:sp>
        <p:nvSpPr>
          <p:cNvPr id="3" name="Rectangle 3"/>
          <p:cNvSpPr>
            <a:spLocks noGrp="1" noChangeArrowheads="1"/>
          </p:cNvSpPr>
          <p:nvPr>
            <p:ph type="body" idx="1"/>
          </p:nvPr>
        </p:nvSpPr>
        <p:spPr>
          <a:xfrm>
            <a:off x="506413" y="1125538"/>
            <a:ext cx="8280429" cy="5029200"/>
          </a:xfrm>
        </p:spPr>
        <p:txBody>
          <a:bodyPr/>
          <a:lstStyle/>
          <a:p>
            <a:pPr eaLnBrk="1" hangingPunct="1">
              <a:buNone/>
            </a:pPr>
            <a:r>
              <a:rPr lang="en-US" altLang="zh-CN" dirty="0" smtClean="0">
                <a:latin typeface="微软雅黑" pitchFamily="34" charset="-122"/>
                <a:ea typeface="微软雅黑" pitchFamily="34" charset="-122"/>
              </a:rPr>
              <a:t>		Studio </a:t>
            </a:r>
            <a:r>
              <a:rPr lang="zh-CN" altLang="en-US" dirty="0" smtClean="0">
                <a:latin typeface="微软雅黑" pitchFamily="34" charset="-122"/>
                <a:ea typeface="微软雅黑" pitchFamily="34" charset="-122"/>
              </a:rPr>
              <a:t>基于</a:t>
            </a:r>
            <a:r>
              <a:rPr lang="en-US" altLang="zh-CN" dirty="0" smtClean="0">
                <a:latin typeface="微软雅黑" pitchFamily="34" charset="-122"/>
                <a:ea typeface="微软雅黑" pitchFamily="34" charset="-122"/>
              </a:rPr>
              <a:t>GEF </a:t>
            </a:r>
            <a:r>
              <a:rPr lang="zh-CN" altLang="en-US" dirty="0" smtClean="0">
                <a:latin typeface="微软雅黑" pitchFamily="34" charset="-122"/>
                <a:ea typeface="微软雅黑" pitchFamily="34" charset="-122"/>
              </a:rPr>
              <a:t>对图形化编辑器进行了封装，使得编辑器的开发人员不必了解</a:t>
            </a:r>
            <a:r>
              <a:rPr lang="en-US" altLang="zh-CN" dirty="0" smtClean="0">
                <a:latin typeface="微软雅黑" pitchFamily="34" charset="-122"/>
                <a:ea typeface="微软雅黑" pitchFamily="34" charset="-122"/>
              </a:rPr>
              <a:t>GEF </a:t>
            </a:r>
            <a:r>
              <a:rPr lang="zh-CN" altLang="en-US" dirty="0" smtClean="0">
                <a:latin typeface="微软雅黑" pitchFamily="34" charset="-122"/>
                <a:ea typeface="微软雅黑" pitchFamily="34" charset="-122"/>
              </a:rPr>
              <a:t>技术的底层细节。</a:t>
            </a:r>
            <a:r>
              <a:rPr lang="en-US" altLang="zh-CN" dirty="0" smtClean="0">
                <a:latin typeface="微软雅黑" pitchFamily="34" charset="-122"/>
                <a:ea typeface="微软雅黑" pitchFamily="34" charset="-122"/>
              </a:rPr>
              <a:t>Studio </a:t>
            </a:r>
            <a:r>
              <a:rPr lang="zh-CN" altLang="en-US" dirty="0" smtClean="0">
                <a:latin typeface="微软雅黑" pitchFamily="34" charset="-122"/>
                <a:ea typeface="微软雅黑" pitchFamily="34" charset="-122"/>
              </a:rPr>
              <a:t>的图形化编辑器主要包含两个模块，一个是基于</a:t>
            </a:r>
            <a:r>
              <a:rPr lang="en-US" altLang="zh-CN" dirty="0" smtClean="0">
                <a:latin typeface="微软雅黑" pitchFamily="34" charset="-122"/>
                <a:ea typeface="微软雅黑" pitchFamily="34" charset="-122"/>
              </a:rPr>
              <a:t>EMF </a:t>
            </a:r>
            <a:r>
              <a:rPr lang="zh-CN" altLang="en-US" dirty="0" smtClean="0">
                <a:latin typeface="微软雅黑" pitchFamily="34" charset="-122"/>
                <a:ea typeface="微软雅黑" pitchFamily="34" charset="-122"/>
              </a:rPr>
              <a:t>的编辑器的底层模型，另一个是由 </a:t>
            </a:r>
            <a:r>
              <a:rPr lang="en-US" altLang="zh-CN" dirty="0" err="1" smtClean="0">
                <a:latin typeface="微软雅黑" pitchFamily="34" charset="-122"/>
                <a:ea typeface="微软雅黑" pitchFamily="34" charset="-122"/>
              </a:rPr>
              <a:t>com.primeton.studio.gef.ui</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插件提供的图形化编辑器的抽象</a:t>
            </a:r>
            <a:r>
              <a:rPr lang="en-US" altLang="zh-CN" dirty="0" smtClean="0">
                <a:latin typeface="微软雅黑" pitchFamily="34" charset="-122"/>
                <a:ea typeface="微软雅黑" pitchFamily="34" charset="-122"/>
              </a:rPr>
              <a:t>GEF </a:t>
            </a:r>
            <a:r>
              <a:rPr lang="zh-CN" altLang="en-US" dirty="0" smtClean="0">
                <a:latin typeface="微软雅黑" pitchFamily="34" charset="-122"/>
                <a:ea typeface="微软雅黑" pitchFamily="34" charset="-122"/>
              </a:rPr>
              <a:t>实现。</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5" name="Picture 5"/>
          <p:cNvPicPr>
            <a:picLocks noChangeAspect="1" noChangeArrowheads="1"/>
          </p:cNvPicPr>
          <p:nvPr/>
        </p:nvPicPr>
        <p:blipFill>
          <a:blip r:embed="rId2"/>
          <a:srcRect/>
          <a:stretch>
            <a:fillRect/>
          </a:stretch>
        </p:blipFill>
        <p:spPr bwMode="auto">
          <a:xfrm>
            <a:off x="0" y="0"/>
            <a:ext cx="9144000" cy="686056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a:srcRect/>
          <a:stretch>
            <a:fillRect/>
          </a:stretch>
        </p:blipFill>
        <p:spPr bwMode="auto">
          <a:xfrm>
            <a:off x="4763" y="0"/>
            <a:ext cx="9134475"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3" name="Picture 1"/>
          <p:cNvPicPr>
            <a:picLocks noChangeAspect="1" noChangeArrowheads="1"/>
          </p:cNvPicPr>
          <p:nvPr/>
        </p:nvPicPr>
        <p:blipFill>
          <a:blip r:embed="rId2"/>
          <a:srcRect/>
          <a:stretch>
            <a:fillRect/>
          </a:stretch>
        </p:blipFill>
        <p:spPr bwMode="auto">
          <a:xfrm>
            <a:off x="4763" y="0"/>
            <a:ext cx="9134475"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22" name="Text Box 4"/>
          <p:cNvSpPr txBox="1">
            <a:spLocks noChangeArrowheads="1"/>
          </p:cNvSpPr>
          <p:nvPr/>
        </p:nvSpPr>
        <p:spPr bwMode="auto">
          <a:xfrm>
            <a:off x="3095625" y="2782888"/>
            <a:ext cx="2952750" cy="1006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宋体" pitchFamily="2" charset="-122"/>
              </a:defRPr>
            </a:lvl1pPr>
            <a:lvl2pPr marL="742950" indent="-285750" eaLnBrk="0" hangingPunct="0">
              <a:defRPr sz="2000">
                <a:solidFill>
                  <a:schemeClr val="tx1"/>
                </a:solidFill>
                <a:latin typeface="Arial" pitchFamily="34" charset="0"/>
                <a:ea typeface="宋体" pitchFamily="2" charset="-122"/>
              </a:defRPr>
            </a:lvl2pPr>
            <a:lvl3pPr marL="1143000" indent="-228600" eaLnBrk="0" hangingPunct="0">
              <a:defRPr sz="2000">
                <a:solidFill>
                  <a:schemeClr val="tx1"/>
                </a:solidFill>
                <a:latin typeface="Arial" pitchFamily="34" charset="0"/>
                <a:ea typeface="宋体" pitchFamily="2" charset="-122"/>
              </a:defRPr>
            </a:lvl3pPr>
            <a:lvl4pPr marL="1600200" indent="-228600" eaLnBrk="0" hangingPunct="0">
              <a:defRPr sz="2000">
                <a:solidFill>
                  <a:schemeClr val="tx1"/>
                </a:solidFill>
                <a:latin typeface="Arial" pitchFamily="34" charset="0"/>
                <a:ea typeface="宋体" pitchFamily="2" charset="-122"/>
              </a:defRPr>
            </a:lvl4pPr>
            <a:lvl5pPr marL="2057400" indent="-228600" eaLnBrk="0" hangingPunct="0">
              <a:defRPr sz="2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000">
                <a:solidFill>
                  <a:schemeClr val="tx1"/>
                </a:solidFill>
                <a:latin typeface="Arial" pitchFamily="34" charset="0"/>
                <a:ea typeface="宋体" pitchFamily="2" charset="-122"/>
              </a:defRPr>
            </a:lvl9pPr>
          </a:lstStyle>
          <a:p>
            <a:pPr algn="ctr" eaLnBrk="1" hangingPunct="1">
              <a:spcBef>
                <a:spcPct val="50000"/>
              </a:spcBef>
              <a:defRPr/>
            </a:pPr>
            <a:r>
              <a:rPr lang="en-US" sz="6000" b="1" smtClean="0">
                <a:solidFill>
                  <a:schemeClr val="bg1"/>
                </a:solidFill>
                <a:effectLst>
                  <a:outerShdw blurRad="38100" dist="38100" dir="2700000" algn="tl">
                    <a:srgbClr val="C0C0C0"/>
                  </a:outerShdw>
                </a:effectLst>
              </a:rPr>
              <a:t>Thanks!</a:t>
            </a:r>
          </a:p>
        </p:txBody>
      </p:sp>
      <p:sp>
        <p:nvSpPr>
          <p:cNvPr id="30723" name="Text Box 5"/>
          <p:cNvSpPr txBox="1">
            <a:spLocks noChangeArrowheads="1"/>
          </p:cNvSpPr>
          <p:nvPr/>
        </p:nvSpPr>
        <p:spPr bwMode="auto">
          <a:xfrm>
            <a:off x="3473450" y="3716338"/>
            <a:ext cx="219710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宋体" pitchFamily="2" charset="-122"/>
              </a:defRPr>
            </a:lvl1pPr>
            <a:lvl2pPr marL="742950" indent="-285750" eaLnBrk="0" hangingPunct="0">
              <a:defRPr sz="2000">
                <a:solidFill>
                  <a:schemeClr val="tx1"/>
                </a:solidFill>
                <a:latin typeface="Arial" pitchFamily="34" charset="0"/>
                <a:ea typeface="宋体" pitchFamily="2" charset="-122"/>
              </a:defRPr>
            </a:lvl2pPr>
            <a:lvl3pPr marL="1143000" indent="-228600" eaLnBrk="0" hangingPunct="0">
              <a:defRPr sz="2000">
                <a:solidFill>
                  <a:schemeClr val="tx1"/>
                </a:solidFill>
                <a:latin typeface="Arial" pitchFamily="34" charset="0"/>
                <a:ea typeface="宋体" pitchFamily="2" charset="-122"/>
              </a:defRPr>
            </a:lvl3pPr>
            <a:lvl4pPr marL="1600200" indent="-228600" eaLnBrk="0" hangingPunct="0">
              <a:defRPr sz="2000">
                <a:solidFill>
                  <a:schemeClr val="tx1"/>
                </a:solidFill>
                <a:latin typeface="Arial" pitchFamily="34" charset="0"/>
                <a:ea typeface="宋体" pitchFamily="2" charset="-122"/>
              </a:defRPr>
            </a:lvl4pPr>
            <a:lvl5pPr marL="2057400" indent="-228600" eaLnBrk="0" hangingPunct="0">
              <a:defRPr sz="2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000">
                <a:solidFill>
                  <a:schemeClr val="tx1"/>
                </a:solidFill>
                <a:latin typeface="Arial" pitchFamily="34" charset="0"/>
                <a:ea typeface="宋体" pitchFamily="2" charset="-122"/>
              </a:defRPr>
            </a:lvl9pPr>
          </a:lstStyle>
          <a:p>
            <a:pPr algn="ctr" eaLnBrk="1" hangingPunct="1">
              <a:spcBef>
                <a:spcPct val="50000"/>
              </a:spcBef>
              <a:defRPr/>
            </a:pPr>
            <a:r>
              <a:rPr lang="en-US" sz="3600" b="1" smtClean="0">
                <a:solidFill>
                  <a:srgbClr val="FFFF00"/>
                </a:solidFill>
                <a:effectLst>
                  <a:outerShdw blurRad="38100" dist="38100" dir="2700000" algn="tl">
                    <a:srgbClr val="C0C0C0"/>
                  </a:outerShdw>
                </a:effectLst>
              </a:rPr>
              <a:t>Q&amp;A</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a:srcRect/>
          <a:stretch>
            <a:fillRect/>
          </a:stretch>
        </p:blipFill>
        <p:spPr bwMode="auto">
          <a:xfrm>
            <a:off x="0" y="0"/>
            <a:ext cx="9144000" cy="686056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1" name="Picture 3"/>
          <p:cNvPicPr>
            <a:picLocks noChangeAspect="1" noChangeArrowheads="1"/>
          </p:cNvPicPr>
          <p:nvPr/>
        </p:nvPicPr>
        <p:blipFill>
          <a:blip r:embed="rId2"/>
          <a:srcRect/>
          <a:stretch>
            <a:fillRect/>
          </a:stretch>
        </p:blipFill>
        <p:spPr bwMode="auto">
          <a:xfrm>
            <a:off x="0" y="0"/>
            <a:ext cx="9153525"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a:srcRect/>
          <a:stretch>
            <a:fillRect/>
          </a:stretch>
        </p:blipFill>
        <p:spPr bwMode="auto">
          <a:xfrm>
            <a:off x="0" y="-24"/>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a:srcRect/>
          <a:stretch>
            <a:fillRect/>
          </a:stretch>
        </p:blipFill>
        <p:spPr bwMode="auto">
          <a:xfrm>
            <a:off x="4763" y="0"/>
            <a:ext cx="9134475"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a:defRPr/>
            </a:pPr>
            <a:r>
              <a:rPr lang="zh-CN" altLang="en-US" sz="2800" b="0" dirty="0" smtClean="0">
                <a:effectLst/>
                <a:latin typeface="微软雅黑" pitchFamily="34" charset="-122"/>
                <a:ea typeface="微软雅黑" pitchFamily="34" charset="-122"/>
              </a:rPr>
              <a:t>eclipse平台体系结构</a:t>
            </a:r>
          </a:p>
        </p:txBody>
      </p:sp>
      <p:sp>
        <p:nvSpPr>
          <p:cNvPr id="6" name="Rectangle 3"/>
          <p:cNvSpPr>
            <a:spLocks noGrp="1" noChangeArrowheads="1"/>
          </p:cNvSpPr>
          <p:nvPr>
            <p:ph type="body" idx="1"/>
          </p:nvPr>
        </p:nvSpPr>
        <p:spPr>
          <a:xfrm>
            <a:off x="506413" y="1125538"/>
            <a:ext cx="8280429" cy="5029200"/>
          </a:xfrm>
        </p:spPr>
        <p:txBody>
          <a:bodyPr/>
          <a:lstStyle/>
          <a:p>
            <a:pPr eaLnBrk="1" hangingPunct="1"/>
            <a:r>
              <a:rPr lang="zh-CN" altLang="en-US" dirty="0" smtClean="0"/>
              <a:t>eclipse平台体系</a:t>
            </a:r>
          </a:p>
        </p:txBody>
      </p:sp>
      <p:pic>
        <p:nvPicPr>
          <p:cNvPr id="7" name="Picture 4"/>
          <p:cNvPicPr>
            <a:picLocks noChangeAspect="1" noChangeArrowheads="1"/>
          </p:cNvPicPr>
          <p:nvPr/>
        </p:nvPicPr>
        <p:blipFill>
          <a:blip r:embed="rId2"/>
          <a:srcRect/>
          <a:stretch>
            <a:fillRect/>
          </a:stretch>
        </p:blipFill>
        <p:spPr bwMode="auto">
          <a:xfrm>
            <a:off x="1142976" y="2143116"/>
            <a:ext cx="6705600" cy="3200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华文细黑"/>
        <a:ea typeface="华文细黑"/>
        <a:cs typeface=""/>
      </a:majorFont>
      <a:minorFont>
        <a:latin typeface="华文细黑"/>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1111</TotalTime>
  <Pages>0</Pages>
  <Words>249</Words>
  <Characters>0</Characters>
  <Application>Microsoft Office PowerPoint</Application>
  <DocSecurity>0</DocSecurity>
  <PresentationFormat>全屏显示(4:3)</PresentationFormat>
  <Lines>0</Lines>
  <Paragraphs>141</Paragraphs>
  <Slides>42</Slides>
  <Notes>0</Notes>
  <HiddenSlides>0</HiddenSlides>
  <MMClips>0</MMClips>
  <ScaleCrop>false</ScaleCrop>
  <HeadingPairs>
    <vt:vector size="4" baseType="variant">
      <vt:variant>
        <vt:lpstr>主题</vt:lpstr>
      </vt:variant>
      <vt:variant>
        <vt:i4>1</vt:i4>
      </vt:variant>
      <vt:variant>
        <vt:lpstr>幻灯片标题</vt:lpstr>
      </vt:variant>
      <vt:variant>
        <vt:i4>42</vt:i4>
      </vt:variant>
    </vt:vector>
  </HeadingPairs>
  <TitlesOfParts>
    <vt:vector size="43" baseType="lpstr">
      <vt:lpstr>默认设计模板</vt:lpstr>
      <vt:lpstr>钟实</vt:lpstr>
      <vt:lpstr>幻灯片 2</vt:lpstr>
      <vt:lpstr>幻灯片 3</vt:lpstr>
      <vt:lpstr>幻灯片 4</vt:lpstr>
      <vt:lpstr>幻灯片 5</vt:lpstr>
      <vt:lpstr>幻灯片 6</vt:lpstr>
      <vt:lpstr>幻灯片 7</vt:lpstr>
      <vt:lpstr>幻灯片 8</vt:lpstr>
      <vt:lpstr>eclipse平台体系结构</vt:lpstr>
      <vt:lpstr>幻灯片 10</vt:lpstr>
      <vt:lpstr>eclipse插件结构</vt:lpstr>
      <vt:lpstr>eclispe插件结构</vt:lpstr>
      <vt:lpstr>eclispe扩展机制</vt:lpstr>
      <vt:lpstr>简单的插件开发</vt:lpstr>
      <vt:lpstr>Eclipse平台</vt:lpstr>
      <vt:lpstr>JDT</vt:lpstr>
      <vt:lpstr>WTP</vt:lpstr>
      <vt:lpstr>EMF</vt:lpstr>
      <vt:lpstr>GEF</vt:lpstr>
      <vt:lpstr>LTK</vt:lpstr>
      <vt:lpstr>小结</vt:lpstr>
      <vt:lpstr>幻灯片 22</vt:lpstr>
      <vt:lpstr>studio概览</vt:lpstr>
      <vt:lpstr>从业务模型到展现</vt:lpstr>
      <vt:lpstr>EOS Studio 扩展框架</vt:lpstr>
      <vt:lpstr>Studio元模型</vt:lpstr>
      <vt:lpstr>幻灯片 27</vt:lpstr>
      <vt:lpstr>Studio模型管理</vt:lpstr>
      <vt:lpstr>幻灯片 29</vt:lpstr>
      <vt:lpstr>Studio资源模型</vt:lpstr>
      <vt:lpstr>幻灯片 31</vt:lpstr>
      <vt:lpstr>Studio UI框架</vt:lpstr>
      <vt:lpstr>幻灯片 33</vt:lpstr>
      <vt:lpstr>幻灯片 34</vt:lpstr>
      <vt:lpstr>幻灯片 35</vt:lpstr>
      <vt:lpstr>Navigetor 框架</vt:lpstr>
      <vt:lpstr>幻灯片 37</vt:lpstr>
      <vt:lpstr>幻灯片 38</vt:lpstr>
      <vt:lpstr>GEF框架</vt:lpstr>
      <vt:lpstr>幻灯片 40</vt:lpstr>
      <vt:lpstr>幻灯片 41</vt:lpstr>
      <vt:lpstr>幻灯片 42</vt:lpstr>
    </vt:vector>
  </TitlesOfParts>
  <Company>Microsoft</Company>
  <LinksUpToDate>false</LinksUpToDate>
  <CharactersWithSpaces>0</CharactersWithSpaces>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SOA从应用开始  暨SOA新平台发布</dc:title>
  <dc:creator>User</dc:creator>
  <cp:lastModifiedBy>lucky</cp:lastModifiedBy>
  <cp:revision>258</cp:revision>
  <cp:lastPrinted>1899-12-30T00:00:00Z</cp:lastPrinted>
  <dcterms:created xsi:type="dcterms:W3CDTF">2009-02-25T06:00:43Z</dcterms:created>
  <dcterms:modified xsi:type="dcterms:W3CDTF">2013-10-14T09:05:56Z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2052-6.6.0.2330</vt:lpwstr>
  </property>
</Properties>
</file>